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y="6858000" cx="12192000"/>
  <p:notesSz cx="6858000" cy="9144000"/>
  <p:embeddedFontLst>
    <p:embeddedFont>
      <p:font typeface="Garamond"/>
      <p:regular r:id="rId68"/>
      <p:bold r:id="rId69"/>
      <p:italic r:id="rId70"/>
      <p:boldItalic r:id="rId71"/>
    </p:embeddedFont>
    <p:embeddedFont>
      <p:font typeface="Quattrocento Sans"/>
      <p:regular r:id="rId72"/>
      <p:bold r:id="rId73"/>
      <p:italic r:id="rId74"/>
      <p:boldItalic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76" roundtripDataSignature="AMtx7mhXTuJSBeCj/6OpiUOcW/tzds7D0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zabolcs Lengyel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1189CF4-78C3-46B1-AF07-F9FBEA4FF402}">
  <a:tblStyle styleId="{B1189CF4-78C3-46B1-AF07-F9FBEA4FF40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6A9AEEA9-4A41-47C9-B341-FE3C49154601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QuattrocentoSans-bold.fntdata"/><Relationship Id="rId72" Type="http://schemas.openxmlformats.org/officeDocument/2006/relationships/font" Target="fonts/QuattrocentoSans-regular.fntdata"/><Relationship Id="rId31" Type="http://schemas.openxmlformats.org/officeDocument/2006/relationships/slide" Target="slides/slide24.xml"/><Relationship Id="rId75" Type="http://schemas.openxmlformats.org/officeDocument/2006/relationships/font" Target="fonts/QuattrocentoSans-boldItalic.fntdata"/><Relationship Id="rId30" Type="http://schemas.openxmlformats.org/officeDocument/2006/relationships/slide" Target="slides/slide23.xml"/><Relationship Id="rId74" Type="http://schemas.openxmlformats.org/officeDocument/2006/relationships/font" Target="fonts/QuattrocentoSans-italic.fntdata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76" Type="http://customschemas.google.com/relationships/presentationmetadata" Target="metadata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Garamond-boldItalic.fntdata"/><Relationship Id="rId70" Type="http://schemas.openxmlformats.org/officeDocument/2006/relationships/font" Target="fonts/Garamond-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font" Target="fonts/Garamond-regular.fntdata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Garamond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D:\Szabi\EUMON\Database\SpMonSchemes_2015-07-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LOG_NSITE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bg1">
                  <a:lumMod val="85000"/>
                </a:schemeClr>
              </a:solidFill>
              <a:ln w="12700">
                <a:solidFill>
                  <a:sysClr val="windowText" lastClr="000000"/>
                </a:solidFill>
              </a:ln>
            </c:spPr>
          </c:marker>
          <c:dPt>
            <c:idx val="198"/>
            <c:marker>
              <c:symbol val="circle"/>
              <c:size val="8"/>
              <c:spPr>
                <a:solidFill>
                  <a:srgbClr val="92D050"/>
                </a:solidFill>
                <a:ln w="12700">
                  <a:solidFill>
                    <a:sysClr val="windowText" lastClr="0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7236-4446-AAD0-A56FCFECA38C}"/>
              </c:ext>
            </c:extLst>
          </c:dPt>
          <c:dPt>
            <c:idx val="419"/>
            <c:marker>
              <c:symbol val="circle"/>
              <c:size val="8"/>
              <c:spPr>
                <a:solidFill>
                  <a:srgbClr val="FF0000"/>
                </a:solidFill>
                <a:ln w="12700">
                  <a:solidFill>
                    <a:sysClr val="windowText" lastClr="0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7236-4446-AAD0-A56FCFECA38C}"/>
              </c:ext>
            </c:extLst>
          </c:dPt>
          <c:trendline>
            <c:trendlineType val="linear"/>
            <c:dispRSqr val="1"/>
            <c:dispEq val="1"/>
            <c:trendlineLbl>
              <c:layout>
                <c:manualLayout>
                  <c:x val="-0.42502723224215788"/>
                  <c:y val="-0.34599446562392433"/>
                </c:manualLayout>
              </c:layout>
              <c:numFmt formatCode="General" sourceLinked="0"/>
            </c:trendlineLbl>
          </c:trendline>
          <c:xVal>
            <c:numRef>
              <c:f>Sheet1!$A$2:$A$471</c:f>
              <c:numCache>
                <c:formatCode>General</c:formatCode>
                <c:ptCount val="470"/>
                <c:pt idx="0">
                  <c:v>2.6020599913279625</c:v>
                </c:pt>
                <c:pt idx="1">
                  <c:v>1.4149733479708178</c:v>
                </c:pt>
                <c:pt idx="3">
                  <c:v>3.1760912590556813</c:v>
                </c:pt>
                <c:pt idx="4">
                  <c:v>3.1760912590556813</c:v>
                </c:pt>
                <c:pt idx="5">
                  <c:v>1.9030899869919444</c:v>
                </c:pt>
                <c:pt idx="6">
                  <c:v>3.1760912590556813</c:v>
                </c:pt>
                <c:pt idx="7">
                  <c:v>4.1760912590556805</c:v>
                </c:pt>
                <c:pt idx="8">
                  <c:v>2.4265112613645785</c:v>
                </c:pt>
                <c:pt idx="10">
                  <c:v>0</c:v>
                </c:pt>
                <c:pt idx="11">
                  <c:v>3.1760912590556813</c:v>
                </c:pt>
                <c:pt idx="12">
                  <c:v>1.17609125905568</c:v>
                </c:pt>
                <c:pt idx="13">
                  <c:v>4.6553881783992956</c:v>
                </c:pt>
                <c:pt idx="14">
                  <c:v>4.6905061796360421</c:v>
                </c:pt>
                <c:pt idx="15">
                  <c:v>2.2878017299302282</c:v>
                </c:pt>
                <c:pt idx="16">
                  <c:v>1.880813592280792</c:v>
                </c:pt>
                <c:pt idx="17">
                  <c:v>4.1461280356782382</c:v>
                </c:pt>
                <c:pt idx="18">
                  <c:v>0.47712125471966277</c:v>
                </c:pt>
                <c:pt idx="19">
                  <c:v>1.1139433523068358</c:v>
                </c:pt>
                <c:pt idx="20">
                  <c:v>2.1139433523068392</c:v>
                </c:pt>
                <c:pt idx="21">
                  <c:v>2.4771212547196653</c:v>
                </c:pt>
                <c:pt idx="22">
                  <c:v>4</c:v>
                </c:pt>
                <c:pt idx="23">
                  <c:v>1.6989700043360207</c:v>
                </c:pt>
                <c:pt idx="24">
                  <c:v>0</c:v>
                </c:pt>
                <c:pt idx="26">
                  <c:v>2.7723217067229258</c:v>
                </c:pt>
                <c:pt idx="27">
                  <c:v>1.9030899869919444</c:v>
                </c:pt>
                <c:pt idx="28">
                  <c:v>4.9684829485539348</c:v>
                </c:pt>
                <c:pt idx="29">
                  <c:v>1</c:v>
                </c:pt>
                <c:pt idx="30">
                  <c:v>2.0492180226701797</c:v>
                </c:pt>
                <c:pt idx="32">
                  <c:v>4.968623020956989</c:v>
                </c:pt>
                <c:pt idx="33">
                  <c:v>4.3010299956639884</c:v>
                </c:pt>
                <c:pt idx="34">
                  <c:v>3</c:v>
                </c:pt>
                <c:pt idx="35">
                  <c:v>2.9030899869919442</c:v>
                </c:pt>
                <c:pt idx="36">
                  <c:v>0</c:v>
                </c:pt>
                <c:pt idx="37">
                  <c:v>4.968623020956989</c:v>
                </c:pt>
                <c:pt idx="38">
                  <c:v>4.8142475957319224</c:v>
                </c:pt>
                <c:pt idx="39">
                  <c:v>4.968623020956989</c:v>
                </c:pt>
                <c:pt idx="40">
                  <c:v>4.968623020956989</c:v>
                </c:pt>
                <c:pt idx="41">
                  <c:v>2.7723217067229258</c:v>
                </c:pt>
                <c:pt idx="42">
                  <c:v>3.6989700043360192</c:v>
                </c:pt>
                <c:pt idx="44">
                  <c:v>3</c:v>
                </c:pt>
                <c:pt idx="45">
                  <c:v>2.7723217067229258</c:v>
                </c:pt>
                <c:pt idx="46">
                  <c:v>2</c:v>
                </c:pt>
                <c:pt idx="47">
                  <c:v>1.3617278360175928</c:v>
                </c:pt>
                <c:pt idx="48">
                  <c:v>4.968623020956989</c:v>
                </c:pt>
                <c:pt idx="50">
                  <c:v>1.4149733479708178</c:v>
                </c:pt>
                <c:pt idx="51">
                  <c:v>2.3010299956639786</c:v>
                </c:pt>
                <c:pt idx="52">
                  <c:v>1.3617278360175928</c:v>
                </c:pt>
                <c:pt idx="54">
                  <c:v>0</c:v>
                </c:pt>
                <c:pt idx="55">
                  <c:v>4.968623020956989</c:v>
                </c:pt>
                <c:pt idx="56">
                  <c:v>4.968623020956989</c:v>
                </c:pt>
                <c:pt idx="57">
                  <c:v>4</c:v>
                </c:pt>
                <c:pt idx="58">
                  <c:v>2.3979400086720402</c:v>
                </c:pt>
                <c:pt idx="59">
                  <c:v>1.3617278360175928</c:v>
                </c:pt>
                <c:pt idx="60">
                  <c:v>4.6077444564022514</c:v>
                </c:pt>
                <c:pt idx="61">
                  <c:v>0</c:v>
                </c:pt>
                <c:pt idx="62">
                  <c:v>1.3617278360175928</c:v>
                </c:pt>
                <c:pt idx="63">
                  <c:v>2.6989700043360192</c:v>
                </c:pt>
                <c:pt idx="64">
                  <c:v>1.3010299956639797</c:v>
                </c:pt>
                <c:pt idx="65">
                  <c:v>3.1760912590556813</c:v>
                </c:pt>
                <c:pt idx="66">
                  <c:v>2.3424226808222035</c:v>
                </c:pt>
                <c:pt idx="67">
                  <c:v>1.9030899869919444</c:v>
                </c:pt>
                <c:pt idx="68">
                  <c:v>3.3617278360175957</c:v>
                </c:pt>
                <c:pt idx="69">
                  <c:v>2.3010299956639786</c:v>
                </c:pt>
                <c:pt idx="70">
                  <c:v>3.6989700043360192</c:v>
                </c:pt>
                <c:pt idx="71">
                  <c:v>5.73801114439045</c:v>
                </c:pt>
                <c:pt idx="73">
                  <c:v>5.4951070479411115</c:v>
                </c:pt>
                <c:pt idx="74">
                  <c:v>5.4951070479411115</c:v>
                </c:pt>
                <c:pt idx="75">
                  <c:v>1.4149733479708178</c:v>
                </c:pt>
                <c:pt idx="76">
                  <c:v>0</c:v>
                </c:pt>
                <c:pt idx="77">
                  <c:v>5.73801114439045</c:v>
                </c:pt>
                <c:pt idx="78">
                  <c:v>4.1343683846033876</c:v>
                </c:pt>
                <c:pt idx="79">
                  <c:v>5.73801114439045</c:v>
                </c:pt>
                <c:pt idx="80">
                  <c:v>5.73801114439045</c:v>
                </c:pt>
                <c:pt idx="81">
                  <c:v>5.73801114439045</c:v>
                </c:pt>
                <c:pt idx="82">
                  <c:v>5.73801114439045</c:v>
                </c:pt>
                <c:pt idx="83">
                  <c:v>5.73801114439045</c:v>
                </c:pt>
                <c:pt idx="84">
                  <c:v>5.73801114439045</c:v>
                </c:pt>
                <c:pt idx="85">
                  <c:v>3.5440680443502757</c:v>
                </c:pt>
                <c:pt idx="86">
                  <c:v>2.7781512503836452</c:v>
                </c:pt>
                <c:pt idx="87">
                  <c:v>5.73801114439045</c:v>
                </c:pt>
                <c:pt idx="89">
                  <c:v>1.1461280356782393</c:v>
                </c:pt>
                <c:pt idx="90">
                  <c:v>1.8692317197309758</c:v>
                </c:pt>
                <c:pt idx="91">
                  <c:v>2.2878017299302282</c:v>
                </c:pt>
                <c:pt idx="92">
                  <c:v>6.1760912590556805</c:v>
                </c:pt>
                <c:pt idx="93">
                  <c:v>5.4951070479411115</c:v>
                </c:pt>
                <c:pt idx="94">
                  <c:v>1.3010299956639797</c:v>
                </c:pt>
                <c:pt idx="95">
                  <c:v>1.6812412373755872</c:v>
                </c:pt>
                <c:pt idx="97">
                  <c:v>4.968623020956989</c:v>
                </c:pt>
                <c:pt idx="98">
                  <c:v>0.69897000433601975</c:v>
                </c:pt>
                <c:pt idx="99">
                  <c:v>2</c:v>
                </c:pt>
                <c:pt idx="100">
                  <c:v>4.6158448828747005</c:v>
                </c:pt>
                <c:pt idx="101">
                  <c:v>1.3617278360175928</c:v>
                </c:pt>
                <c:pt idx="102">
                  <c:v>4.6077444564022514</c:v>
                </c:pt>
                <c:pt idx="103">
                  <c:v>1.6020599913279623</c:v>
                </c:pt>
                <c:pt idx="104">
                  <c:v>5.73801114439045</c:v>
                </c:pt>
                <c:pt idx="105">
                  <c:v>4.6077444564022514</c:v>
                </c:pt>
                <c:pt idx="106">
                  <c:v>1</c:v>
                </c:pt>
                <c:pt idx="107">
                  <c:v>4.1760912590556805</c:v>
                </c:pt>
                <c:pt idx="108">
                  <c:v>4.5185139398778817</c:v>
                </c:pt>
                <c:pt idx="109">
                  <c:v>4.5185139398778817</c:v>
                </c:pt>
                <c:pt idx="110">
                  <c:v>5.4951070479411115</c:v>
                </c:pt>
                <c:pt idx="111">
                  <c:v>1.3979400086720377</c:v>
                </c:pt>
                <c:pt idx="112">
                  <c:v>1.3617278360175928</c:v>
                </c:pt>
                <c:pt idx="113">
                  <c:v>5.73801114439045</c:v>
                </c:pt>
                <c:pt idx="114">
                  <c:v>4.968623020956989</c:v>
                </c:pt>
                <c:pt idx="115">
                  <c:v>4</c:v>
                </c:pt>
                <c:pt idx="116">
                  <c:v>4.1760912590556805</c:v>
                </c:pt>
                <c:pt idx="117">
                  <c:v>2.5854607295084997</c:v>
                </c:pt>
                <c:pt idx="118">
                  <c:v>4.968623020956989</c:v>
                </c:pt>
                <c:pt idx="119">
                  <c:v>0.7781512503836443</c:v>
                </c:pt>
                <c:pt idx="120">
                  <c:v>5.4951070479411115</c:v>
                </c:pt>
                <c:pt idx="121">
                  <c:v>4.4771212547196679</c:v>
                </c:pt>
                <c:pt idx="122">
                  <c:v>4.4771212547196679</c:v>
                </c:pt>
                <c:pt idx="123">
                  <c:v>4.4771212547196679</c:v>
                </c:pt>
                <c:pt idx="124">
                  <c:v>4</c:v>
                </c:pt>
                <c:pt idx="125">
                  <c:v>4.8149131812750685</c:v>
                </c:pt>
                <c:pt idx="126">
                  <c:v>1.3617278360175928</c:v>
                </c:pt>
                <c:pt idx="127">
                  <c:v>4.8149131812750685</c:v>
                </c:pt>
                <c:pt idx="128">
                  <c:v>4.8149131812750685</c:v>
                </c:pt>
                <c:pt idx="129">
                  <c:v>4.8149131812750685</c:v>
                </c:pt>
                <c:pt idx="130">
                  <c:v>4.8149131812750685</c:v>
                </c:pt>
                <c:pt idx="131">
                  <c:v>4.8149131812750685</c:v>
                </c:pt>
                <c:pt idx="132">
                  <c:v>1.3617278360175928</c:v>
                </c:pt>
                <c:pt idx="133">
                  <c:v>5.4771212547196679</c:v>
                </c:pt>
                <c:pt idx="134">
                  <c:v>0</c:v>
                </c:pt>
                <c:pt idx="135">
                  <c:v>0</c:v>
                </c:pt>
                <c:pt idx="136">
                  <c:v>3.7781512503836452</c:v>
                </c:pt>
                <c:pt idx="137">
                  <c:v>3.3979400086720402</c:v>
                </c:pt>
                <c:pt idx="138">
                  <c:v>3.9294189257142889</c:v>
                </c:pt>
                <c:pt idx="139">
                  <c:v>3.9294189257142889</c:v>
                </c:pt>
                <c:pt idx="140">
                  <c:v>3.9294189257142889</c:v>
                </c:pt>
                <c:pt idx="141">
                  <c:v>1.8450980400142558</c:v>
                </c:pt>
                <c:pt idx="142">
                  <c:v>5.73801114439045</c:v>
                </c:pt>
                <c:pt idx="143">
                  <c:v>4.8450980400142569</c:v>
                </c:pt>
                <c:pt idx="144">
                  <c:v>1.8450980400142558</c:v>
                </c:pt>
                <c:pt idx="145">
                  <c:v>0.69897000433601975</c:v>
                </c:pt>
                <c:pt idx="146">
                  <c:v>0.30102999566398164</c:v>
                </c:pt>
                <c:pt idx="148">
                  <c:v>1.6989700043360207</c:v>
                </c:pt>
                <c:pt idx="149">
                  <c:v>4.5314789170422554</c:v>
                </c:pt>
                <c:pt idx="150">
                  <c:v>4.6077444564022514</c:v>
                </c:pt>
                <c:pt idx="151">
                  <c:v>4.5440680443502774</c:v>
                </c:pt>
                <c:pt idx="152">
                  <c:v>3</c:v>
                </c:pt>
                <c:pt idx="153">
                  <c:v>4.6158448828747005</c:v>
                </c:pt>
                <c:pt idx="154">
                  <c:v>0.30102999566398164</c:v>
                </c:pt>
                <c:pt idx="155">
                  <c:v>1.4471580313422201</c:v>
                </c:pt>
                <c:pt idx="156">
                  <c:v>0</c:v>
                </c:pt>
                <c:pt idx="157">
                  <c:v>2.6989700043360192</c:v>
                </c:pt>
                <c:pt idx="159">
                  <c:v>1.0413926851582238</c:v>
                </c:pt>
                <c:pt idx="160">
                  <c:v>5.0449707052927693</c:v>
                </c:pt>
                <c:pt idx="161">
                  <c:v>5.5526937620950774</c:v>
                </c:pt>
                <c:pt idx="162">
                  <c:v>2.4771212547196653</c:v>
                </c:pt>
                <c:pt idx="163">
                  <c:v>5.780769376834928</c:v>
                </c:pt>
                <c:pt idx="164">
                  <c:v>3.9712758487381037</c:v>
                </c:pt>
                <c:pt idx="165">
                  <c:v>4.3069180203772932</c:v>
                </c:pt>
                <c:pt idx="166">
                  <c:v>3.8719813538433687</c:v>
                </c:pt>
                <c:pt idx="167">
                  <c:v>0</c:v>
                </c:pt>
                <c:pt idx="168">
                  <c:v>5.4951070479411115</c:v>
                </c:pt>
                <c:pt idx="170">
                  <c:v>2.5526682161121927</c:v>
                </c:pt>
                <c:pt idx="172">
                  <c:v>0.30102999566398164</c:v>
                </c:pt>
                <c:pt idx="173">
                  <c:v>2.3010299956639786</c:v>
                </c:pt>
                <c:pt idx="174">
                  <c:v>5.73801114439045</c:v>
                </c:pt>
                <c:pt idx="176">
                  <c:v>4.3649260337899687</c:v>
                </c:pt>
                <c:pt idx="177">
                  <c:v>2.4771212547196653</c:v>
                </c:pt>
                <c:pt idx="178">
                  <c:v>4.5314789170422554</c:v>
                </c:pt>
                <c:pt idx="179">
                  <c:v>3</c:v>
                </c:pt>
                <c:pt idx="180">
                  <c:v>3.3010299956639786</c:v>
                </c:pt>
                <c:pt idx="181">
                  <c:v>1.3617278360175928</c:v>
                </c:pt>
                <c:pt idx="182">
                  <c:v>5.5291029700891343</c:v>
                </c:pt>
                <c:pt idx="183">
                  <c:v>1</c:v>
                </c:pt>
                <c:pt idx="184">
                  <c:v>4.3069180203772932</c:v>
                </c:pt>
                <c:pt idx="185">
                  <c:v>1.4149733479708178</c:v>
                </c:pt>
                <c:pt idx="186">
                  <c:v>1.5797835966168101</c:v>
                </c:pt>
                <c:pt idx="187">
                  <c:v>2.3979400086720402</c:v>
                </c:pt>
                <c:pt idx="188">
                  <c:v>2.2695129442179205</c:v>
                </c:pt>
                <c:pt idx="189">
                  <c:v>5.4788982217971034</c:v>
                </c:pt>
                <c:pt idx="190">
                  <c:v>2.6532125137753435</c:v>
                </c:pt>
                <c:pt idx="191">
                  <c:v>1.9030899869919444</c:v>
                </c:pt>
                <c:pt idx="192">
                  <c:v>3.2041199826559277</c:v>
                </c:pt>
                <c:pt idx="194">
                  <c:v>5.4951070479411115</c:v>
                </c:pt>
                <c:pt idx="195">
                  <c:v>1.3617278360175928</c:v>
                </c:pt>
                <c:pt idx="196">
                  <c:v>4</c:v>
                </c:pt>
                <c:pt idx="197">
                  <c:v>4</c:v>
                </c:pt>
                <c:pt idx="198">
                  <c:v>3.3979400086720402</c:v>
                </c:pt>
                <c:pt idx="199">
                  <c:v>2.6989700043360192</c:v>
                </c:pt>
                <c:pt idx="200">
                  <c:v>1.9242792860618818</c:v>
                </c:pt>
                <c:pt idx="202">
                  <c:v>3.6989700043360192</c:v>
                </c:pt>
                <c:pt idx="203">
                  <c:v>1.9242792860618818</c:v>
                </c:pt>
                <c:pt idx="204">
                  <c:v>4.968623020956989</c:v>
                </c:pt>
                <c:pt idx="205">
                  <c:v>1.9242792860618818</c:v>
                </c:pt>
                <c:pt idx="206">
                  <c:v>4.8149131812750685</c:v>
                </c:pt>
                <c:pt idx="207">
                  <c:v>5.4788982217971034</c:v>
                </c:pt>
                <c:pt idx="208">
                  <c:v>4.8149131812750685</c:v>
                </c:pt>
                <c:pt idx="209">
                  <c:v>5.73801114439045</c:v>
                </c:pt>
                <c:pt idx="210">
                  <c:v>5.73801114439045</c:v>
                </c:pt>
                <c:pt idx="211">
                  <c:v>2</c:v>
                </c:pt>
                <c:pt idx="212">
                  <c:v>3.7781512503836452</c:v>
                </c:pt>
                <c:pt idx="213">
                  <c:v>2.0791812460476295</c:v>
                </c:pt>
                <c:pt idx="214">
                  <c:v>0</c:v>
                </c:pt>
                <c:pt idx="215">
                  <c:v>1.3617278360175928</c:v>
                </c:pt>
                <c:pt idx="219">
                  <c:v>4.5185139398778817</c:v>
                </c:pt>
                <c:pt idx="220">
                  <c:v>4.5185139398778817</c:v>
                </c:pt>
                <c:pt idx="221">
                  <c:v>3</c:v>
                </c:pt>
                <c:pt idx="222">
                  <c:v>4.5563025007672868</c:v>
                </c:pt>
                <c:pt idx="223">
                  <c:v>4.5563025007672868</c:v>
                </c:pt>
                <c:pt idx="224">
                  <c:v>4.968623020956989</c:v>
                </c:pt>
                <c:pt idx="225">
                  <c:v>2.4771212547196653</c:v>
                </c:pt>
                <c:pt idx="226">
                  <c:v>1</c:v>
                </c:pt>
                <c:pt idx="227">
                  <c:v>4.968623020956989</c:v>
                </c:pt>
                <c:pt idx="229">
                  <c:v>3</c:v>
                </c:pt>
                <c:pt idx="230">
                  <c:v>5.5108398014493609</c:v>
                </c:pt>
                <c:pt idx="232">
                  <c:v>3</c:v>
                </c:pt>
                <c:pt idx="233">
                  <c:v>2.0211892990699392</c:v>
                </c:pt>
                <c:pt idx="234">
                  <c:v>5.5108398014493609</c:v>
                </c:pt>
                <c:pt idx="235">
                  <c:v>1.9242792860618818</c:v>
                </c:pt>
                <c:pt idx="236">
                  <c:v>1.9242792860618818</c:v>
                </c:pt>
                <c:pt idx="238">
                  <c:v>1.9242792860618818</c:v>
                </c:pt>
                <c:pt idx="239">
                  <c:v>2.9030899869919442</c:v>
                </c:pt>
                <c:pt idx="240">
                  <c:v>1.9242792860618818</c:v>
                </c:pt>
                <c:pt idx="241">
                  <c:v>1.17609125905568</c:v>
                </c:pt>
                <c:pt idx="243">
                  <c:v>4.068556895072363</c:v>
                </c:pt>
                <c:pt idx="244">
                  <c:v>5.1760912590556805</c:v>
                </c:pt>
                <c:pt idx="245">
                  <c:v>4.3010299956639884</c:v>
                </c:pt>
                <c:pt idx="246">
                  <c:v>4.6077444564022514</c:v>
                </c:pt>
                <c:pt idx="247">
                  <c:v>1.9242792860618818</c:v>
                </c:pt>
                <c:pt idx="248">
                  <c:v>1.9242792860618818</c:v>
                </c:pt>
                <c:pt idx="249">
                  <c:v>1.9242792860618818</c:v>
                </c:pt>
                <c:pt idx="250">
                  <c:v>1.9242792860618818</c:v>
                </c:pt>
                <c:pt idx="251">
                  <c:v>5.4951070479411115</c:v>
                </c:pt>
                <c:pt idx="252">
                  <c:v>5.4951070479411115</c:v>
                </c:pt>
                <c:pt idx="253">
                  <c:v>2.3010299956639786</c:v>
                </c:pt>
                <c:pt idx="254">
                  <c:v>1.9030899869919444</c:v>
                </c:pt>
                <c:pt idx="255">
                  <c:v>1.4149733479708178</c:v>
                </c:pt>
                <c:pt idx="256">
                  <c:v>4.9617437285643238</c:v>
                </c:pt>
                <c:pt idx="257">
                  <c:v>1.3617278360175928</c:v>
                </c:pt>
                <c:pt idx="258">
                  <c:v>2</c:v>
                </c:pt>
                <c:pt idx="259">
                  <c:v>4.846831752823257</c:v>
                </c:pt>
                <c:pt idx="260">
                  <c:v>3.4149733479708182</c:v>
                </c:pt>
                <c:pt idx="261">
                  <c:v>4.2304489213782794</c:v>
                </c:pt>
                <c:pt idx="262">
                  <c:v>1.17609125905568</c:v>
                </c:pt>
                <c:pt idx="263">
                  <c:v>5.5526937620950774</c:v>
                </c:pt>
                <c:pt idx="264">
                  <c:v>2.2041199826559277</c:v>
                </c:pt>
                <c:pt idx="265">
                  <c:v>5.5526937620950774</c:v>
                </c:pt>
                <c:pt idx="266">
                  <c:v>2.3802112417116095</c:v>
                </c:pt>
                <c:pt idx="268">
                  <c:v>5.73801114439045</c:v>
                </c:pt>
                <c:pt idx="269">
                  <c:v>5.73801114439045</c:v>
                </c:pt>
                <c:pt idx="270">
                  <c:v>0.90308998699194287</c:v>
                </c:pt>
                <c:pt idx="271">
                  <c:v>5.5108398014493609</c:v>
                </c:pt>
                <c:pt idx="272">
                  <c:v>4</c:v>
                </c:pt>
                <c:pt idx="273">
                  <c:v>4.4771212547196679</c:v>
                </c:pt>
                <c:pt idx="274">
                  <c:v>1.3010299956639797</c:v>
                </c:pt>
                <c:pt idx="275">
                  <c:v>5.5291029700891343</c:v>
                </c:pt>
                <c:pt idx="276">
                  <c:v>1.3617278360175928</c:v>
                </c:pt>
                <c:pt idx="277">
                  <c:v>2</c:v>
                </c:pt>
                <c:pt idx="278">
                  <c:v>1.3617278360175928</c:v>
                </c:pt>
                <c:pt idx="279">
                  <c:v>1.3617278360175928</c:v>
                </c:pt>
                <c:pt idx="280">
                  <c:v>1.3617278360175928</c:v>
                </c:pt>
                <c:pt idx="281">
                  <c:v>5.5291029700891343</c:v>
                </c:pt>
                <c:pt idx="282">
                  <c:v>1.3617278360175928</c:v>
                </c:pt>
                <c:pt idx="283">
                  <c:v>4.8149131812750685</c:v>
                </c:pt>
                <c:pt idx="284">
                  <c:v>2.1789769472931693</c:v>
                </c:pt>
                <c:pt idx="285">
                  <c:v>2.7403626894942437</c:v>
                </c:pt>
                <c:pt idx="286">
                  <c:v>4.8149131812750685</c:v>
                </c:pt>
                <c:pt idx="287">
                  <c:v>3.9294189257142889</c:v>
                </c:pt>
                <c:pt idx="289">
                  <c:v>2.3010299956639786</c:v>
                </c:pt>
                <c:pt idx="290">
                  <c:v>2.1789769472931693</c:v>
                </c:pt>
                <c:pt idx="291">
                  <c:v>4.846831752823257</c:v>
                </c:pt>
                <c:pt idx="292">
                  <c:v>1.17609125905568</c:v>
                </c:pt>
                <c:pt idx="293">
                  <c:v>0.30102999566398164</c:v>
                </c:pt>
                <c:pt idx="294">
                  <c:v>1.7781512503836441</c:v>
                </c:pt>
                <c:pt idx="295">
                  <c:v>2.1789769472931693</c:v>
                </c:pt>
                <c:pt idx="296">
                  <c:v>3.9294189257142889</c:v>
                </c:pt>
                <c:pt idx="297">
                  <c:v>3.0413926851582227</c:v>
                </c:pt>
                <c:pt idx="298">
                  <c:v>4.8149131812750685</c:v>
                </c:pt>
                <c:pt idx="299">
                  <c:v>1</c:v>
                </c:pt>
                <c:pt idx="300">
                  <c:v>5.4951070479411115</c:v>
                </c:pt>
                <c:pt idx="303">
                  <c:v>4.846831752823257</c:v>
                </c:pt>
                <c:pt idx="304">
                  <c:v>1.17609125905568</c:v>
                </c:pt>
                <c:pt idx="305">
                  <c:v>1.7781512503836441</c:v>
                </c:pt>
                <c:pt idx="306">
                  <c:v>4.8149131812750685</c:v>
                </c:pt>
                <c:pt idx="309">
                  <c:v>2.8555191556677997</c:v>
                </c:pt>
                <c:pt idx="311">
                  <c:v>4.8149131812750685</c:v>
                </c:pt>
                <c:pt idx="312">
                  <c:v>2.0718820073061237</c:v>
                </c:pt>
                <c:pt idx="313">
                  <c:v>4.8149131812750685</c:v>
                </c:pt>
                <c:pt idx="314">
                  <c:v>4.8149131812750685</c:v>
                </c:pt>
                <c:pt idx="315">
                  <c:v>4.6553881783992956</c:v>
                </c:pt>
                <c:pt idx="316">
                  <c:v>4.6553881783992956</c:v>
                </c:pt>
                <c:pt idx="317">
                  <c:v>4.6553881783992956</c:v>
                </c:pt>
                <c:pt idx="318">
                  <c:v>4.6553881783992956</c:v>
                </c:pt>
                <c:pt idx="319">
                  <c:v>4.6553881783992956</c:v>
                </c:pt>
                <c:pt idx="320">
                  <c:v>4.6553881783992956</c:v>
                </c:pt>
                <c:pt idx="321">
                  <c:v>4.6553881783992956</c:v>
                </c:pt>
                <c:pt idx="322">
                  <c:v>4.8149131812750685</c:v>
                </c:pt>
                <c:pt idx="323">
                  <c:v>4.6553881783992956</c:v>
                </c:pt>
                <c:pt idx="324">
                  <c:v>5.4951070479411115</c:v>
                </c:pt>
                <c:pt idx="325">
                  <c:v>5.5291029700891343</c:v>
                </c:pt>
                <c:pt idx="326">
                  <c:v>5.0449707052927693</c:v>
                </c:pt>
                <c:pt idx="327">
                  <c:v>4.8149131812750685</c:v>
                </c:pt>
                <c:pt idx="328">
                  <c:v>0.47712125471966277</c:v>
                </c:pt>
                <c:pt idx="329">
                  <c:v>2.5854607295084997</c:v>
                </c:pt>
                <c:pt idx="330">
                  <c:v>5.4951070479411115</c:v>
                </c:pt>
                <c:pt idx="331">
                  <c:v>0.69897000433601975</c:v>
                </c:pt>
                <c:pt idx="332">
                  <c:v>3.9294189257142889</c:v>
                </c:pt>
                <c:pt idx="333">
                  <c:v>5.0449707052927693</c:v>
                </c:pt>
                <c:pt idx="334">
                  <c:v>5.0449707052927693</c:v>
                </c:pt>
                <c:pt idx="335">
                  <c:v>1.9242792860618818</c:v>
                </c:pt>
                <c:pt idx="336">
                  <c:v>2.2095150145426312</c:v>
                </c:pt>
                <c:pt idx="337">
                  <c:v>5.73801114439045</c:v>
                </c:pt>
                <c:pt idx="338">
                  <c:v>1.8920946026904788</c:v>
                </c:pt>
                <c:pt idx="339">
                  <c:v>2.1789769472931693</c:v>
                </c:pt>
                <c:pt idx="340">
                  <c:v>4.8149131812750685</c:v>
                </c:pt>
                <c:pt idx="341">
                  <c:v>4.8149131812750685</c:v>
                </c:pt>
                <c:pt idx="342">
                  <c:v>4.8149131812750685</c:v>
                </c:pt>
                <c:pt idx="343">
                  <c:v>3.9294189257142889</c:v>
                </c:pt>
                <c:pt idx="344">
                  <c:v>4.3649260337899687</c:v>
                </c:pt>
                <c:pt idx="345">
                  <c:v>3.9294189257142889</c:v>
                </c:pt>
                <c:pt idx="346">
                  <c:v>4.968623020956989</c:v>
                </c:pt>
                <c:pt idx="347">
                  <c:v>1.4771212547196597</c:v>
                </c:pt>
                <c:pt idx="349">
                  <c:v>2</c:v>
                </c:pt>
                <c:pt idx="350">
                  <c:v>2.8142475957319197</c:v>
                </c:pt>
                <c:pt idx="351">
                  <c:v>3.3424226808222035</c:v>
                </c:pt>
                <c:pt idx="352">
                  <c:v>3.3424226808222035</c:v>
                </c:pt>
                <c:pt idx="353">
                  <c:v>0.6020599913279624</c:v>
                </c:pt>
                <c:pt idx="354">
                  <c:v>3</c:v>
                </c:pt>
                <c:pt idx="355">
                  <c:v>2.1583624920952471</c:v>
                </c:pt>
                <c:pt idx="356">
                  <c:v>3.9294189257142889</c:v>
                </c:pt>
                <c:pt idx="357">
                  <c:v>4.968623020956989</c:v>
                </c:pt>
                <c:pt idx="359">
                  <c:v>1</c:v>
                </c:pt>
                <c:pt idx="360">
                  <c:v>2.1789769472931693</c:v>
                </c:pt>
                <c:pt idx="361">
                  <c:v>1.5440680443502761</c:v>
                </c:pt>
                <c:pt idx="362">
                  <c:v>2.7723217067229258</c:v>
                </c:pt>
                <c:pt idx="363">
                  <c:v>1.6020599913279623</c:v>
                </c:pt>
                <c:pt idx="364">
                  <c:v>2.0211892990699392</c:v>
                </c:pt>
                <c:pt idx="365">
                  <c:v>3.7323937598229722</c:v>
                </c:pt>
                <c:pt idx="368">
                  <c:v>3.1760912590556813</c:v>
                </c:pt>
                <c:pt idx="369">
                  <c:v>4.5051499783199045</c:v>
                </c:pt>
                <c:pt idx="370">
                  <c:v>2.6532125137753435</c:v>
                </c:pt>
                <c:pt idx="371">
                  <c:v>4.5051499783199045</c:v>
                </c:pt>
                <c:pt idx="372">
                  <c:v>3.1613680022349775</c:v>
                </c:pt>
                <c:pt idx="373">
                  <c:v>2.6989700043360192</c:v>
                </c:pt>
                <c:pt idx="374">
                  <c:v>7.0170333392987754</c:v>
                </c:pt>
                <c:pt idx="375">
                  <c:v>5.0449707052927693</c:v>
                </c:pt>
                <c:pt idx="376">
                  <c:v>5.5526937620950774</c:v>
                </c:pt>
                <c:pt idx="377">
                  <c:v>2.4149733479708182</c:v>
                </c:pt>
                <c:pt idx="378">
                  <c:v>4.8149131812750685</c:v>
                </c:pt>
                <c:pt idx="379">
                  <c:v>1.1461280356782393</c:v>
                </c:pt>
                <c:pt idx="380">
                  <c:v>1.6812412373755872</c:v>
                </c:pt>
                <c:pt idx="381">
                  <c:v>3.3010299956639786</c:v>
                </c:pt>
                <c:pt idx="382">
                  <c:v>4.6720978579357064</c:v>
                </c:pt>
                <c:pt idx="383">
                  <c:v>1.6989700043360207</c:v>
                </c:pt>
                <c:pt idx="385">
                  <c:v>2.7781512503836452</c:v>
                </c:pt>
                <c:pt idx="386">
                  <c:v>1.3617278360175928</c:v>
                </c:pt>
                <c:pt idx="387">
                  <c:v>1.3617278360175928</c:v>
                </c:pt>
                <c:pt idx="388">
                  <c:v>5.7403626894942521</c:v>
                </c:pt>
                <c:pt idx="389">
                  <c:v>1.3617278360175928</c:v>
                </c:pt>
                <c:pt idx="390">
                  <c:v>1.3617278360175928</c:v>
                </c:pt>
                <c:pt idx="391">
                  <c:v>3.9294189257142889</c:v>
                </c:pt>
                <c:pt idx="392">
                  <c:v>2.1139433523068392</c:v>
                </c:pt>
                <c:pt idx="393">
                  <c:v>2.1789769472931693</c:v>
                </c:pt>
                <c:pt idx="394">
                  <c:v>1.3979400086720377</c:v>
                </c:pt>
                <c:pt idx="395">
                  <c:v>2.6989700043360192</c:v>
                </c:pt>
                <c:pt idx="397">
                  <c:v>1.6020599913279623</c:v>
                </c:pt>
                <c:pt idx="399">
                  <c:v>3.6989700043360192</c:v>
                </c:pt>
                <c:pt idx="400">
                  <c:v>2.1789769472931693</c:v>
                </c:pt>
                <c:pt idx="401">
                  <c:v>4.3069180203772932</c:v>
                </c:pt>
                <c:pt idx="403">
                  <c:v>1.0413926851582238</c:v>
                </c:pt>
                <c:pt idx="404">
                  <c:v>4.3069180203772932</c:v>
                </c:pt>
                <c:pt idx="405">
                  <c:v>4.3069180203772932</c:v>
                </c:pt>
                <c:pt idx="406">
                  <c:v>4.6077444564022514</c:v>
                </c:pt>
                <c:pt idx="407">
                  <c:v>4.3069180203772932</c:v>
                </c:pt>
                <c:pt idx="408">
                  <c:v>4.3069180203772932</c:v>
                </c:pt>
                <c:pt idx="409">
                  <c:v>4</c:v>
                </c:pt>
                <c:pt idx="410">
                  <c:v>4.6553881783992956</c:v>
                </c:pt>
                <c:pt idx="411">
                  <c:v>2</c:v>
                </c:pt>
                <c:pt idx="412">
                  <c:v>5.3772916771833374</c:v>
                </c:pt>
                <c:pt idx="413">
                  <c:v>3.8129133566428557</c:v>
                </c:pt>
                <c:pt idx="414">
                  <c:v>1.6989700043360207</c:v>
                </c:pt>
                <c:pt idx="415">
                  <c:v>4.8149131812750685</c:v>
                </c:pt>
                <c:pt idx="416">
                  <c:v>5.73801114439045</c:v>
                </c:pt>
                <c:pt idx="417">
                  <c:v>1.3979400086720377</c:v>
                </c:pt>
                <c:pt idx="418">
                  <c:v>0.47712125471966277</c:v>
                </c:pt>
                <c:pt idx="419">
                  <c:v>3.5051499783199058</c:v>
                </c:pt>
                <c:pt idx="420">
                  <c:v>1.6989700043360207</c:v>
                </c:pt>
                <c:pt idx="421">
                  <c:v>1.6989700043360207</c:v>
                </c:pt>
                <c:pt idx="422">
                  <c:v>6.4003913578755576</c:v>
                </c:pt>
                <c:pt idx="423">
                  <c:v>4.8149131812750685</c:v>
                </c:pt>
                <c:pt idx="424">
                  <c:v>0</c:v>
                </c:pt>
                <c:pt idx="426">
                  <c:v>4.968623020956989</c:v>
                </c:pt>
                <c:pt idx="427">
                  <c:v>4.968623020956989</c:v>
                </c:pt>
                <c:pt idx="428">
                  <c:v>2.318063334962758</c:v>
                </c:pt>
                <c:pt idx="430">
                  <c:v>4.5051499783199045</c:v>
                </c:pt>
                <c:pt idx="431">
                  <c:v>4.5051499783199045</c:v>
                </c:pt>
                <c:pt idx="432">
                  <c:v>4.968623020956989</c:v>
                </c:pt>
                <c:pt idx="433">
                  <c:v>1.3617278360175928</c:v>
                </c:pt>
                <c:pt idx="434">
                  <c:v>4.6158448828747005</c:v>
                </c:pt>
                <c:pt idx="435">
                  <c:v>5.4951070479411115</c:v>
                </c:pt>
                <c:pt idx="436">
                  <c:v>5.3888468935995109</c:v>
                </c:pt>
                <c:pt idx="437">
                  <c:v>2.5854607295084997</c:v>
                </c:pt>
                <c:pt idx="438">
                  <c:v>2.5854607295084997</c:v>
                </c:pt>
                <c:pt idx="439">
                  <c:v>4</c:v>
                </c:pt>
                <c:pt idx="440">
                  <c:v>3.9294189257142889</c:v>
                </c:pt>
                <c:pt idx="441">
                  <c:v>4.1760912590556805</c:v>
                </c:pt>
                <c:pt idx="442">
                  <c:v>4.8149131812750685</c:v>
                </c:pt>
                <c:pt idx="443">
                  <c:v>2.3010299956639786</c:v>
                </c:pt>
                <c:pt idx="444">
                  <c:v>1.3010299956639797</c:v>
                </c:pt>
                <c:pt idx="445">
                  <c:v>5.5856851509991072</c:v>
                </c:pt>
                <c:pt idx="446">
                  <c:v>3.9294189257142889</c:v>
                </c:pt>
                <c:pt idx="447">
                  <c:v>3.9294189257142889</c:v>
                </c:pt>
                <c:pt idx="448">
                  <c:v>2.5854607295084997</c:v>
                </c:pt>
                <c:pt idx="449">
                  <c:v>0</c:v>
                </c:pt>
                <c:pt idx="450">
                  <c:v>2.5854607295084997</c:v>
                </c:pt>
                <c:pt idx="451">
                  <c:v>1.5440680443502761</c:v>
                </c:pt>
                <c:pt idx="452">
                  <c:v>2.2878017299302282</c:v>
                </c:pt>
                <c:pt idx="453">
                  <c:v>2.2878017299302282</c:v>
                </c:pt>
                <c:pt idx="454">
                  <c:v>3.5051499783199058</c:v>
                </c:pt>
                <c:pt idx="455">
                  <c:v>3.6020599913279625</c:v>
                </c:pt>
                <c:pt idx="457">
                  <c:v>2.5854607295084997</c:v>
                </c:pt>
                <c:pt idx="458">
                  <c:v>0.90308998699194287</c:v>
                </c:pt>
                <c:pt idx="459">
                  <c:v>6.3979400086720375</c:v>
                </c:pt>
                <c:pt idx="460">
                  <c:v>0.7781512503836443</c:v>
                </c:pt>
                <c:pt idx="461">
                  <c:v>4</c:v>
                </c:pt>
                <c:pt idx="463">
                  <c:v>1.17609125905568</c:v>
                </c:pt>
                <c:pt idx="464">
                  <c:v>4</c:v>
                </c:pt>
                <c:pt idx="465">
                  <c:v>3.1875207208364684</c:v>
                </c:pt>
                <c:pt idx="466">
                  <c:v>5.6531777688269678</c:v>
                </c:pt>
                <c:pt idx="467">
                  <c:v>4.3010299956639884</c:v>
                </c:pt>
                <c:pt idx="468">
                  <c:v>4.3010299956639884</c:v>
                </c:pt>
                <c:pt idx="469">
                  <c:v>5.6531777688269678</c:v>
                </c:pt>
              </c:numCache>
            </c:numRef>
          </c:xVal>
          <c:yVal>
            <c:numRef>
              <c:f>Sheet1!$B$2:$B$471</c:f>
              <c:numCache>
                <c:formatCode>General</c:formatCode>
                <c:ptCount val="470"/>
                <c:pt idx="0">
                  <c:v>0.6020599913279624</c:v>
                </c:pt>
                <c:pt idx="1">
                  <c:v>2.0569048513364758</c:v>
                </c:pt>
                <c:pt idx="3">
                  <c:v>2</c:v>
                </c:pt>
                <c:pt idx="4">
                  <c:v>2</c:v>
                </c:pt>
                <c:pt idx="7">
                  <c:v>1.7403626894942441</c:v>
                </c:pt>
                <c:pt idx="8">
                  <c:v>2.4265112613645785</c:v>
                </c:pt>
                <c:pt idx="10">
                  <c:v>0</c:v>
                </c:pt>
                <c:pt idx="11">
                  <c:v>1.6020599913279623</c:v>
                </c:pt>
                <c:pt idx="12">
                  <c:v>1.2304489213782763</c:v>
                </c:pt>
                <c:pt idx="13">
                  <c:v>2.1760912590556813</c:v>
                </c:pt>
                <c:pt idx="14">
                  <c:v>2.8750612633916997</c:v>
                </c:pt>
                <c:pt idx="15">
                  <c:v>1.6989700043360207</c:v>
                </c:pt>
                <c:pt idx="16">
                  <c:v>1.17609125905568</c:v>
                </c:pt>
                <c:pt idx="18">
                  <c:v>3.1461280356782377</c:v>
                </c:pt>
                <c:pt idx="19">
                  <c:v>2.7403626894942437</c:v>
                </c:pt>
                <c:pt idx="20">
                  <c:v>1.7403626894942441</c:v>
                </c:pt>
                <c:pt idx="21">
                  <c:v>2.255272505103306</c:v>
                </c:pt>
                <c:pt idx="23">
                  <c:v>1.2787536009528289</c:v>
                </c:pt>
                <c:pt idx="24">
                  <c:v>0</c:v>
                </c:pt>
                <c:pt idx="26">
                  <c:v>0.95424250943932487</c:v>
                </c:pt>
                <c:pt idx="28">
                  <c:v>1</c:v>
                </c:pt>
                <c:pt idx="29">
                  <c:v>2.0791812460476295</c:v>
                </c:pt>
                <c:pt idx="30">
                  <c:v>1.2041199826559248</c:v>
                </c:pt>
                <c:pt idx="31">
                  <c:v>0.84509804001425681</c:v>
                </c:pt>
                <c:pt idx="32">
                  <c:v>2.0934216851622351</c:v>
                </c:pt>
                <c:pt idx="33">
                  <c:v>1.2304489213782763</c:v>
                </c:pt>
                <c:pt idx="34">
                  <c:v>3</c:v>
                </c:pt>
                <c:pt idx="35">
                  <c:v>0.95424250943932487</c:v>
                </c:pt>
                <c:pt idx="36">
                  <c:v>0</c:v>
                </c:pt>
                <c:pt idx="37">
                  <c:v>0.7781512503836443</c:v>
                </c:pt>
                <c:pt idx="38">
                  <c:v>1.4771212547196597</c:v>
                </c:pt>
                <c:pt idx="39">
                  <c:v>1.3424226808222062</c:v>
                </c:pt>
                <c:pt idx="40">
                  <c:v>1.8750612633917001</c:v>
                </c:pt>
                <c:pt idx="41">
                  <c:v>0.47712125471966277</c:v>
                </c:pt>
                <c:pt idx="42">
                  <c:v>2</c:v>
                </c:pt>
                <c:pt idx="43">
                  <c:v>2.5440680443502757</c:v>
                </c:pt>
                <c:pt idx="44">
                  <c:v>3</c:v>
                </c:pt>
                <c:pt idx="45">
                  <c:v>0.30102999566398164</c:v>
                </c:pt>
                <c:pt idx="46">
                  <c:v>0.6020599913279624</c:v>
                </c:pt>
                <c:pt idx="47">
                  <c:v>0</c:v>
                </c:pt>
                <c:pt idx="48">
                  <c:v>1.6989700043360207</c:v>
                </c:pt>
                <c:pt idx="50">
                  <c:v>1.0791812460476238</c:v>
                </c:pt>
                <c:pt idx="51">
                  <c:v>2.4771212547196653</c:v>
                </c:pt>
                <c:pt idx="52">
                  <c:v>2.5705429398818938</c:v>
                </c:pt>
                <c:pt idx="53">
                  <c:v>0.30102999566398164</c:v>
                </c:pt>
                <c:pt idx="54">
                  <c:v>0.69897000433601975</c:v>
                </c:pt>
                <c:pt idx="55">
                  <c:v>2</c:v>
                </c:pt>
                <c:pt idx="56">
                  <c:v>1.7781512503836441</c:v>
                </c:pt>
                <c:pt idx="57">
                  <c:v>1.17609125905568</c:v>
                </c:pt>
                <c:pt idx="58">
                  <c:v>2.1461280356782377</c:v>
                </c:pt>
                <c:pt idx="59">
                  <c:v>2.5705429398818938</c:v>
                </c:pt>
                <c:pt idx="60">
                  <c:v>3.1139433523068392</c:v>
                </c:pt>
                <c:pt idx="61">
                  <c:v>1.623249290397899</c:v>
                </c:pt>
                <c:pt idx="62">
                  <c:v>1.5797835966168101</c:v>
                </c:pt>
                <c:pt idx="63">
                  <c:v>2.4771212547196653</c:v>
                </c:pt>
                <c:pt idx="64">
                  <c:v>1.17609125905568</c:v>
                </c:pt>
                <c:pt idx="66">
                  <c:v>1.17609125905568</c:v>
                </c:pt>
                <c:pt idx="67">
                  <c:v>1.6989700043360207</c:v>
                </c:pt>
                <c:pt idx="68">
                  <c:v>0</c:v>
                </c:pt>
                <c:pt idx="69">
                  <c:v>0</c:v>
                </c:pt>
                <c:pt idx="70">
                  <c:v>1</c:v>
                </c:pt>
                <c:pt idx="71">
                  <c:v>0</c:v>
                </c:pt>
                <c:pt idx="72">
                  <c:v>2.0791812460476295</c:v>
                </c:pt>
                <c:pt idx="73">
                  <c:v>2.1072099696478683</c:v>
                </c:pt>
                <c:pt idx="74">
                  <c:v>2.5171958979499776</c:v>
                </c:pt>
                <c:pt idx="75">
                  <c:v>0.30102999566398164</c:v>
                </c:pt>
                <c:pt idx="76">
                  <c:v>0.90308998699194287</c:v>
                </c:pt>
                <c:pt idx="77">
                  <c:v>2.2278867046136752</c:v>
                </c:pt>
                <c:pt idx="78">
                  <c:v>2.9030899869919442</c:v>
                </c:pt>
                <c:pt idx="79">
                  <c:v>3.6020599913279625</c:v>
                </c:pt>
                <c:pt idx="80">
                  <c:v>2.4771212547196653</c:v>
                </c:pt>
                <c:pt idx="81">
                  <c:v>1.3222192947339193</c:v>
                </c:pt>
                <c:pt idx="82">
                  <c:v>1.6989700043360207</c:v>
                </c:pt>
                <c:pt idx="83">
                  <c:v>1.3979400086720377</c:v>
                </c:pt>
                <c:pt idx="84">
                  <c:v>0.30102999566398164</c:v>
                </c:pt>
                <c:pt idx="85">
                  <c:v>1.6989700043360207</c:v>
                </c:pt>
                <c:pt idx="86">
                  <c:v>0.90308998699194287</c:v>
                </c:pt>
                <c:pt idx="87">
                  <c:v>2.4771212547196653</c:v>
                </c:pt>
                <c:pt idx="89">
                  <c:v>0.47712125471966277</c:v>
                </c:pt>
                <c:pt idx="90">
                  <c:v>0.6020599913279624</c:v>
                </c:pt>
                <c:pt idx="91">
                  <c:v>1.0791812460476238</c:v>
                </c:pt>
                <c:pt idx="92">
                  <c:v>0.47712125471966277</c:v>
                </c:pt>
                <c:pt idx="94">
                  <c:v>0.84509804001425681</c:v>
                </c:pt>
                <c:pt idx="95">
                  <c:v>0.30102999566398164</c:v>
                </c:pt>
                <c:pt idx="96">
                  <c:v>0.95424250943932487</c:v>
                </c:pt>
                <c:pt idx="97">
                  <c:v>0.84509804001425681</c:v>
                </c:pt>
                <c:pt idx="98">
                  <c:v>0</c:v>
                </c:pt>
                <c:pt idx="99">
                  <c:v>3.1760912590556813</c:v>
                </c:pt>
                <c:pt idx="100">
                  <c:v>2.6020599913279625</c:v>
                </c:pt>
                <c:pt idx="101">
                  <c:v>0.30102999566398164</c:v>
                </c:pt>
                <c:pt idx="102">
                  <c:v>3</c:v>
                </c:pt>
                <c:pt idx="103">
                  <c:v>0.30102999566398164</c:v>
                </c:pt>
                <c:pt idx="104">
                  <c:v>1.0791812460476238</c:v>
                </c:pt>
                <c:pt idx="105">
                  <c:v>2.6020599913279625</c:v>
                </c:pt>
                <c:pt idx="106">
                  <c:v>2.7160033436347977</c:v>
                </c:pt>
                <c:pt idx="107">
                  <c:v>3.5440680443502757</c:v>
                </c:pt>
                <c:pt idx="108">
                  <c:v>2.6532125137753435</c:v>
                </c:pt>
                <c:pt idx="109">
                  <c:v>2.4393326938302593</c:v>
                </c:pt>
                <c:pt idx="110">
                  <c:v>3.1303337684950114</c:v>
                </c:pt>
                <c:pt idx="111">
                  <c:v>0</c:v>
                </c:pt>
                <c:pt idx="112">
                  <c:v>0.84509804001425681</c:v>
                </c:pt>
                <c:pt idx="113">
                  <c:v>3</c:v>
                </c:pt>
                <c:pt idx="114">
                  <c:v>1.17609125905568</c:v>
                </c:pt>
                <c:pt idx="115">
                  <c:v>1.3010299956639797</c:v>
                </c:pt>
                <c:pt idx="116">
                  <c:v>2.0413926851582227</c:v>
                </c:pt>
                <c:pt idx="117">
                  <c:v>1.4771212547196597</c:v>
                </c:pt>
                <c:pt idx="118">
                  <c:v>3</c:v>
                </c:pt>
                <c:pt idx="119">
                  <c:v>1.9493900066449121</c:v>
                </c:pt>
                <c:pt idx="120">
                  <c:v>0.30102999566398164</c:v>
                </c:pt>
                <c:pt idx="123">
                  <c:v>1.3617278360175928</c:v>
                </c:pt>
                <c:pt idx="125">
                  <c:v>0.69897000433601975</c:v>
                </c:pt>
                <c:pt idx="126">
                  <c:v>0.6020599913279624</c:v>
                </c:pt>
                <c:pt idx="127">
                  <c:v>1.3010299956639797</c:v>
                </c:pt>
                <c:pt idx="128">
                  <c:v>1</c:v>
                </c:pt>
                <c:pt idx="129">
                  <c:v>1</c:v>
                </c:pt>
                <c:pt idx="130">
                  <c:v>1.3802112417116061</c:v>
                </c:pt>
                <c:pt idx="131">
                  <c:v>1.3222192947339193</c:v>
                </c:pt>
                <c:pt idx="132">
                  <c:v>0.69897000433601975</c:v>
                </c:pt>
                <c:pt idx="133">
                  <c:v>4</c:v>
                </c:pt>
                <c:pt idx="134">
                  <c:v>0.47712125471966277</c:v>
                </c:pt>
                <c:pt idx="135">
                  <c:v>0.7781512503836443</c:v>
                </c:pt>
                <c:pt idx="136">
                  <c:v>2</c:v>
                </c:pt>
                <c:pt idx="137">
                  <c:v>1.6989700043360207</c:v>
                </c:pt>
                <c:pt idx="138">
                  <c:v>1</c:v>
                </c:pt>
                <c:pt idx="139">
                  <c:v>0.95424250943932487</c:v>
                </c:pt>
                <c:pt idx="140">
                  <c:v>1.4771212547196597</c:v>
                </c:pt>
                <c:pt idx="141">
                  <c:v>1.17609125905568</c:v>
                </c:pt>
                <c:pt idx="142">
                  <c:v>1.9294189257142933</c:v>
                </c:pt>
                <c:pt idx="143">
                  <c:v>1.17609125905568</c:v>
                </c:pt>
                <c:pt idx="144">
                  <c:v>1.17609125905568</c:v>
                </c:pt>
                <c:pt idx="145">
                  <c:v>0.69897000433601975</c:v>
                </c:pt>
                <c:pt idx="146">
                  <c:v>0.69897000433601975</c:v>
                </c:pt>
                <c:pt idx="148">
                  <c:v>1.8750612633917001</c:v>
                </c:pt>
                <c:pt idx="150">
                  <c:v>3.1760912590556813</c:v>
                </c:pt>
                <c:pt idx="152">
                  <c:v>1</c:v>
                </c:pt>
                <c:pt idx="153">
                  <c:v>2.6989700043360192</c:v>
                </c:pt>
                <c:pt idx="154">
                  <c:v>0.69897000433601975</c:v>
                </c:pt>
                <c:pt idx="155">
                  <c:v>0</c:v>
                </c:pt>
                <c:pt idx="156">
                  <c:v>0.6020599913279624</c:v>
                </c:pt>
                <c:pt idx="157">
                  <c:v>1.4771212547196597</c:v>
                </c:pt>
                <c:pt idx="158">
                  <c:v>0.6020599913279624</c:v>
                </c:pt>
                <c:pt idx="159">
                  <c:v>0</c:v>
                </c:pt>
                <c:pt idx="160">
                  <c:v>1.5440680443502761</c:v>
                </c:pt>
                <c:pt idx="161">
                  <c:v>3.8450980400142569</c:v>
                </c:pt>
                <c:pt idx="162">
                  <c:v>2.4771212547196653</c:v>
                </c:pt>
                <c:pt idx="163">
                  <c:v>2.0755469613925306</c:v>
                </c:pt>
                <c:pt idx="164">
                  <c:v>1.6532125137753451</c:v>
                </c:pt>
                <c:pt idx="165">
                  <c:v>2.4771212547196653</c:v>
                </c:pt>
                <c:pt idx="167">
                  <c:v>0</c:v>
                </c:pt>
                <c:pt idx="170">
                  <c:v>2.8450980400142569</c:v>
                </c:pt>
                <c:pt idx="173">
                  <c:v>2.9030899869919442</c:v>
                </c:pt>
                <c:pt idx="174">
                  <c:v>1.3617278360175928</c:v>
                </c:pt>
                <c:pt idx="175">
                  <c:v>0.30102999566398164</c:v>
                </c:pt>
                <c:pt idx="176">
                  <c:v>2.3710678622717372</c:v>
                </c:pt>
                <c:pt idx="178">
                  <c:v>4.1760912590556805</c:v>
                </c:pt>
                <c:pt idx="179">
                  <c:v>1.6989700043360207</c:v>
                </c:pt>
                <c:pt idx="180">
                  <c:v>0</c:v>
                </c:pt>
                <c:pt idx="181">
                  <c:v>0.47712125471966277</c:v>
                </c:pt>
                <c:pt idx="183">
                  <c:v>1</c:v>
                </c:pt>
                <c:pt idx="185">
                  <c:v>0.47712125471966277</c:v>
                </c:pt>
                <c:pt idx="186">
                  <c:v>1.0791812460476238</c:v>
                </c:pt>
                <c:pt idx="187">
                  <c:v>1.8195439355418701</c:v>
                </c:pt>
                <c:pt idx="190">
                  <c:v>1.3010299956639797</c:v>
                </c:pt>
                <c:pt idx="191">
                  <c:v>0.7781512503836443</c:v>
                </c:pt>
                <c:pt idx="192">
                  <c:v>1.7481880270062027</c:v>
                </c:pt>
                <c:pt idx="193">
                  <c:v>1.255272505103306</c:v>
                </c:pt>
                <c:pt idx="194">
                  <c:v>2.3961993470957372</c:v>
                </c:pt>
                <c:pt idx="195">
                  <c:v>0</c:v>
                </c:pt>
                <c:pt idx="196">
                  <c:v>2.4232458739368052</c:v>
                </c:pt>
                <c:pt idx="198">
                  <c:v>2.6989700043360192</c:v>
                </c:pt>
                <c:pt idx="199">
                  <c:v>2.7781512503836452</c:v>
                </c:pt>
                <c:pt idx="200">
                  <c:v>0.69897000433601975</c:v>
                </c:pt>
                <c:pt idx="201">
                  <c:v>0</c:v>
                </c:pt>
                <c:pt idx="202">
                  <c:v>2</c:v>
                </c:pt>
                <c:pt idx="203">
                  <c:v>1.0413926851582238</c:v>
                </c:pt>
                <c:pt idx="204">
                  <c:v>2.3283796034387367</c:v>
                </c:pt>
                <c:pt idx="205">
                  <c:v>0.69897000433601975</c:v>
                </c:pt>
                <c:pt idx="206">
                  <c:v>1.5797835966168101</c:v>
                </c:pt>
                <c:pt idx="207">
                  <c:v>0.84509804001425681</c:v>
                </c:pt>
                <c:pt idx="208">
                  <c:v>1.6020599913279623</c:v>
                </c:pt>
                <c:pt idx="209">
                  <c:v>3.0301947853567546</c:v>
                </c:pt>
                <c:pt idx="210">
                  <c:v>3.0301947853567546</c:v>
                </c:pt>
                <c:pt idx="211">
                  <c:v>1.17609125905568</c:v>
                </c:pt>
                <c:pt idx="212">
                  <c:v>2.271841606536499</c:v>
                </c:pt>
                <c:pt idx="213">
                  <c:v>2.0681858617461644</c:v>
                </c:pt>
                <c:pt idx="214">
                  <c:v>0.30102999566398164</c:v>
                </c:pt>
                <c:pt idx="215">
                  <c:v>0</c:v>
                </c:pt>
                <c:pt idx="216">
                  <c:v>1.0413926851582238</c:v>
                </c:pt>
                <c:pt idx="217">
                  <c:v>0.30102999566398164</c:v>
                </c:pt>
                <c:pt idx="220">
                  <c:v>2.6232492903979012</c:v>
                </c:pt>
                <c:pt idx="221">
                  <c:v>2.3010299956639786</c:v>
                </c:pt>
                <c:pt idx="222">
                  <c:v>4.1760912590556805</c:v>
                </c:pt>
                <c:pt idx="223">
                  <c:v>4</c:v>
                </c:pt>
                <c:pt idx="224">
                  <c:v>1.9030899869919444</c:v>
                </c:pt>
                <c:pt idx="225">
                  <c:v>2.7781512503836452</c:v>
                </c:pt>
                <c:pt idx="226">
                  <c:v>0.47712125471966277</c:v>
                </c:pt>
                <c:pt idx="227">
                  <c:v>1.9822712330395678</c:v>
                </c:pt>
                <c:pt idx="229">
                  <c:v>0.47712125471966277</c:v>
                </c:pt>
                <c:pt idx="230">
                  <c:v>0.84509804001425681</c:v>
                </c:pt>
                <c:pt idx="232">
                  <c:v>0.84509804001425681</c:v>
                </c:pt>
                <c:pt idx="233">
                  <c:v>1.0791812460476238</c:v>
                </c:pt>
                <c:pt idx="234">
                  <c:v>2.6989700043360192</c:v>
                </c:pt>
                <c:pt idx="235">
                  <c:v>1.2787536009528289</c:v>
                </c:pt>
                <c:pt idx="236">
                  <c:v>1.0413926851582238</c:v>
                </c:pt>
                <c:pt idx="237">
                  <c:v>0.69897000433601975</c:v>
                </c:pt>
                <c:pt idx="238">
                  <c:v>2.3838153659804311</c:v>
                </c:pt>
                <c:pt idx="241">
                  <c:v>1.1461280356782393</c:v>
                </c:pt>
                <c:pt idx="242">
                  <c:v>0.7781512503836443</c:v>
                </c:pt>
                <c:pt idx="243">
                  <c:v>1</c:v>
                </c:pt>
                <c:pt idx="244">
                  <c:v>3.1760912590556813</c:v>
                </c:pt>
                <c:pt idx="245">
                  <c:v>2.6989700043360192</c:v>
                </c:pt>
                <c:pt idx="246">
                  <c:v>2.2430380486862997</c:v>
                </c:pt>
                <c:pt idx="247">
                  <c:v>0.30102999566398164</c:v>
                </c:pt>
                <c:pt idx="248">
                  <c:v>0.30102999566398164</c:v>
                </c:pt>
                <c:pt idx="249">
                  <c:v>2.6720978579357202</c:v>
                </c:pt>
                <c:pt idx="250">
                  <c:v>2.1673173347481782</c:v>
                </c:pt>
                <c:pt idx="251">
                  <c:v>1.7781512503836441</c:v>
                </c:pt>
                <c:pt idx="252">
                  <c:v>3.6989700043360192</c:v>
                </c:pt>
                <c:pt idx="253">
                  <c:v>1.6989700043360207</c:v>
                </c:pt>
                <c:pt idx="254">
                  <c:v>2.5910646070264991</c:v>
                </c:pt>
                <c:pt idx="255">
                  <c:v>1.3010299956639797</c:v>
                </c:pt>
                <c:pt idx="256">
                  <c:v>1.8450980400142558</c:v>
                </c:pt>
                <c:pt idx="257">
                  <c:v>0.30102999566398164</c:v>
                </c:pt>
                <c:pt idx="258">
                  <c:v>2.3010299956639786</c:v>
                </c:pt>
                <c:pt idx="259">
                  <c:v>2.0791812460476295</c:v>
                </c:pt>
                <c:pt idx="260">
                  <c:v>2.0791812460476295</c:v>
                </c:pt>
                <c:pt idx="261">
                  <c:v>1.8450980400142558</c:v>
                </c:pt>
                <c:pt idx="262">
                  <c:v>2.1760912590556813</c:v>
                </c:pt>
                <c:pt idx="263">
                  <c:v>2.3304137733491879</c:v>
                </c:pt>
                <c:pt idx="264">
                  <c:v>1.6989700043360207</c:v>
                </c:pt>
                <c:pt idx="265">
                  <c:v>3.3010299956639786</c:v>
                </c:pt>
                <c:pt idx="270">
                  <c:v>0.69897000433601975</c:v>
                </c:pt>
                <c:pt idx="271">
                  <c:v>0.6020599913279624</c:v>
                </c:pt>
                <c:pt idx="272">
                  <c:v>0.69897000433601975</c:v>
                </c:pt>
                <c:pt idx="273">
                  <c:v>1.7403626894942441</c:v>
                </c:pt>
                <c:pt idx="274">
                  <c:v>0.7781512503836443</c:v>
                </c:pt>
                <c:pt idx="276">
                  <c:v>0.47712125471966277</c:v>
                </c:pt>
                <c:pt idx="277">
                  <c:v>0.47712125471966277</c:v>
                </c:pt>
                <c:pt idx="278">
                  <c:v>0</c:v>
                </c:pt>
                <c:pt idx="279">
                  <c:v>0.6020599913279624</c:v>
                </c:pt>
                <c:pt idx="280">
                  <c:v>0.47712125471966277</c:v>
                </c:pt>
                <c:pt idx="281">
                  <c:v>3.3324384599156009</c:v>
                </c:pt>
                <c:pt idx="282">
                  <c:v>0.95424250943932487</c:v>
                </c:pt>
                <c:pt idx="283">
                  <c:v>1.0413926851582238</c:v>
                </c:pt>
                <c:pt idx="284">
                  <c:v>2.3096301674258988</c:v>
                </c:pt>
                <c:pt idx="285">
                  <c:v>2.7403626894942437</c:v>
                </c:pt>
                <c:pt idx="286">
                  <c:v>1.6020599913279623</c:v>
                </c:pt>
                <c:pt idx="287">
                  <c:v>1.3424226808222062</c:v>
                </c:pt>
                <c:pt idx="288">
                  <c:v>0.47712125471966277</c:v>
                </c:pt>
                <c:pt idx="289">
                  <c:v>2.3010299956639786</c:v>
                </c:pt>
                <c:pt idx="290">
                  <c:v>1.0413926851582238</c:v>
                </c:pt>
                <c:pt idx="291">
                  <c:v>1.7781512503836441</c:v>
                </c:pt>
                <c:pt idx="292">
                  <c:v>2.1760912590556813</c:v>
                </c:pt>
                <c:pt idx="293">
                  <c:v>1.7781512503836441</c:v>
                </c:pt>
                <c:pt idx="295">
                  <c:v>0.30102999566398164</c:v>
                </c:pt>
                <c:pt idx="296">
                  <c:v>1.1139433523068358</c:v>
                </c:pt>
                <c:pt idx="297">
                  <c:v>2</c:v>
                </c:pt>
                <c:pt idx="298">
                  <c:v>0.47712125471966277</c:v>
                </c:pt>
                <c:pt idx="299">
                  <c:v>0.6020599913279624</c:v>
                </c:pt>
                <c:pt idx="300">
                  <c:v>1.6020599913279623</c:v>
                </c:pt>
                <c:pt idx="302">
                  <c:v>0.6020599913279624</c:v>
                </c:pt>
                <c:pt idx="303">
                  <c:v>0.95424250943932487</c:v>
                </c:pt>
                <c:pt idx="304">
                  <c:v>1</c:v>
                </c:pt>
                <c:pt idx="306">
                  <c:v>1.3010299956639797</c:v>
                </c:pt>
                <c:pt idx="307">
                  <c:v>1.2787536009528289</c:v>
                </c:pt>
                <c:pt idx="308">
                  <c:v>0.95424250943932487</c:v>
                </c:pt>
                <c:pt idx="309">
                  <c:v>2.4771212547196653</c:v>
                </c:pt>
                <c:pt idx="311">
                  <c:v>1.17609125905568</c:v>
                </c:pt>
                <c:pt idx="312">
                  <c:v>1.4471580313422201</c:v>
                </c:pt>
                <c:pt idx="313">
                  <c:v>1.9190780923760733</c:v>
                </c:pt>
                <c:pt idx="314">
                  <c:v>0.69897000433601975</c:v>
                </c:pt>
                <c:pt idx="315">
                  <c:v>1.6989700043360207</c:v>
                </c:pt>
                <c:pt idx="316">
                  <c:v>1.255272505103306</c:v>
                </c:pt>
                <c:pt idx="317">
                  <c:v>0.7781512503836443</c:v>
                </c:pt>
                <c:pt idx="318">
                  <c:v>2</c:v>
                </c:pt>
                <c:pt idx="319">
                  <c:v>1.17609125905568</c:v>
                </c:pt>
                <c:pt idx="321">
                  <c:v>2.7781512503836452</c:v>
                </c:pt>
                <c:pt idx="322">
                  <c:v>1.6532125137753451</c:v>
                </c:pt>
                <c:pt idx="323">
                  <c:v>1.5440680443502761</c:v>
                </c:pt>
                <c:pt idx="326">
                  <c:v>2.3010299956639786</c:v>
                </c:pt>
                <c:pt idx="327">
                  <c:v>1.3010299956639797</c:v>
                </c:pt>
                <c:pt idx="328">
                  <c:v>0</c:v>
                </c:pt>
                <c:pt idx="329">
                  <c:v>2.6989700043360192</c:v>
                </c:pt>
                <c:pt idx="331">
                  <c:v>0.6020599913279624</c:v>
                </c:pt>
                <c:pt idx="332">
                  <c:v>2.0413926851582227</c:v>
                </c:pt>
                <c:pt idx="333">
                  <c:v>1.2041199826559248</c:v>
                </c:pt>
                <c:pt idx="334">
                  <c:v>1.5440680443502761</c:v>
                </c:pt>
                <c:pt idx="335">
                  <c:v>0.69897000433601975</c:v>
                </c:pt>
                <c:pt idx="336">
                  <c:v>2</c:v>
                </c:pt>
                <c:pt idx="337">
                  <c:v>2.0606978403536149</c:v>
                </c:pt>
                <c:pt idx="339">
                  <c:v>0</c:v>
                </c:pt>
                <c:pt idx="340">
                  <c:v>1.3010299956639797</c:v>
                </c:pt>
                <c:pt idx="341">
                  <c:v>0.69897000433601975</c:v>
                </c:pt>
                <c:pt idx="342">
                  <c:v>1.1461280356782393</c:v>
                </c:pt>
                <c:pt idx="343">
                  <c:v>1.7781512503836441</c:v>
                </c:pt>
                <c:pt idx="344">
                  <c:v>2.3710678622717372</c:v>
                </c:pt>
                <c:pt idx="345">
                  <c:v>1.5563025007672886</c:v>
                </c:pt>
                <c:pt idx="346">
                  <c:v>2.9190780923760737</c:v>
                </c:pt>
                <c:pt idx="347">
                  <c:v>0.30102999566398164</c:v>
                </c:pt>
                <c:pt idx="348">
                  <c:v>0.47712125471966277</c:v>
                </c:pt>
                <c:pt idx="349">
                  <c:v>0</c:v>
                </c:pt>
                <c:pt idx="350">
                  <c:v>2.1760912590556813</c:v>
                </c:pt>
                <c:pt idx="351">
                  <c:v>2</c:v>
                </c:pt>
                <c:pt idx="352">
                  <c:v>2</c:v>
                </c:pt>
                <c:pt idx="353">
                  <c:v>0.84509804001425681</c:v>
                </c:pt>
                <c:pt idx="354">
                  <c:v>1.3010299956639797</c:v>
                </c:pt>
                <c:pt idx="355">
                  <c:v>2.1583624920952471</c:v>
                </c:pt>
                <c:pt idx="356">
                  <c:v>1.4771212547196597</c:v>
                </c:pt>
                <c:pt idx="357">
                  <c:v>1.17609125905568</c:v>
                </c:pt>
                <c:pt idx="359">
                  <c:v>0</c:v>
                </c:pt>
                <c:pt idx="360">
                  <c:v>0.69897000433601975</c:v>
                </c:pt>
                <c:pt idx="361">
                  <c:v>1.7853298350107665</c:v>
                </c:pt>
                <c:pt idx="362">
                  <c:v>1.3802112417116061</c:v>
                </c:pt>
                <c:pt idx="363">
                  <c:v>1.6020599913279623</c:v>
                </c:pt>
                <c:pt idx="364">
                  <c:v>2.3765769570565118</c:v>
                </c:pt>
                <c:pt idx="365">
                  <c:v>2.3802112417116095</c:v>
                </c:pt>
                <c:pt idx="368">
                  <c:v>2.3010299956639786</c:v>
                </c:pt>
                <c:pt idx="369">
                  <c:v>2.4698220159781599</c:v>
                </c:pt>
                <c:pt idx="370">
                  <c:v>1.6020599913279623</c:v>
                </c:pt>
                <c:pt idx="371">
                  <c:v>1.3979400086720377</c:v>
                </c:pt>
                <c:pt idx="372">
                  <c:v>1.6020599913279623</c:v>
                </c:pt>
                <c:pt idx="373">
                  <c:v>1.4771212547196597</c:v>
                </c:pt>
                <c:pt idx="376">
                  <c:v>2.9030899869919442</c:v>
                </c:pt>
                <c:pt idx="377">
                  <c:v>1.3010299956639797</c:v>
                </c:pt>
                <c:pt idx="378">
                  <c:v>1.4771212547196597</c:v>
                </c:pt>
                <c:pt idx="379">
                  <c:v>1.4313637641589874</c:v>
                </c:pt>
                <c:pt idx="380">
                  <c:v>1.2041199826559248</c:v>
                </c:pt>
                <c:pt idx="381">
                  <c:v>0</c:v>
                </c:pt>
                <c:pt idx="383">
                  <c:v>0</c:v>
                </c:pt>
                <c:pt idx="384">
                  <c:v>0.69897000433601975</c:v>
                </c:pt>
                <c:pt idx="385">
                  <c:v>1.4771212547196597</c:v>
                </c:pt>
                <c:pt idx="386">
                  <c:v>0</c:v>
                </c:pt>
                <c:pt idx="387">
                  <c:v>0</c:v>
                </c:pt>
                <c:pt idx="388">
                  <c:v>2.9542425094393221</c:v>
                </c:pt>
                <c:pt idx="389">
                  <c:v>0</c:v>
                </c:pt>
                <c:pt idx="390">
                  <c:v>0.47712125471966277</c:v>
                </c:pt>
                <c:pt idx="391">
                  <c:v>1.4771212547196597</c:v>
                </c:pt>
                <c:pt idx="392">
                  <c:v>2.1139433523068392</c:v>
                </c:pt>
                <c:pt idx="393">
                  <c:v>0.84509804001425681</c:v>
                </c:pt>
                <c:pt idx="394">
                  <c:v>1.4771212547196597</c:v>
                </c:pt>
                <c:pt idx="395">
                  <c:v>0.7781512503836443</c:v>
                </c:pt>
                <c:pt idx="396">
                  <c:v>1.17609125905568</c:v>
                </c:pt>
                <c:pt idx="397">
                  <c:v>0.6020599913279624</c:v>
                </c:pt>
                <c:pt idx="398">
                  <c:v>1</c:v>
                </c:pt>
                <c:pt idx="399">
                  <c:v>1.9030899869919444</c:v>
                </c:pt>
                <c:pt idx="400">
                  <c:v>1.2304489213782763</c:v>
                </c:pt>
                <c:pt idx="401">
                  <c:v>1.3010299956639797</c:v>
                </c:pt>
                <c:pt idx="402">
                  <c:v>2.3979400086720402</c:v>
                </c:pt>
                <c:pt idx="403">
                  <c:v>3.7174208367223796</c:v>
                </c:pt>
                <c:pt idx="404">
                  <c:v>1.6901960800285141</c:v>
                </c:pt>
                <c:pt idx="405">
                  <c:v>1</c:v>
                </c:pt>
                <c:pt idx="406">
                  <c:v>2.3010299956639786</c:v>
                </c:pt>
                <c:pt idx="407">
                  <c:v>1.6901960800285141</c:v>
                </c:pt>
                <c:pt idx="408">
                  <c:v>0.84509804001425681</c:v>
                </c:pt>
                <c:pt idx="409">
                  <c:v>1.6627578316815774</c:v>
                </c:pt>
                <c:pt idx="411">
                  <c:v>0.84509804001425681</c:v>
                </c:pt>
                <c:pt idx="412">
                  <c:v>1.7993405494535832</c:v>
                </c:pt>
                <c:pt idx="413">
                  <c:v>1.8450980400142558</c:v>
                </c:pt>
                <c:pt idx="414">
                  <c:v>0.84509804001425681</c:v>
                </c:pt>
                <c:pt idx="415">
                  <c:v>1.8450980400142558</c:v>
                </c:pt>
                <c:pt idx="416">
                  <c:v>0.69897000433601975</c:v>
                </c:pt>
                <c:pt idx="417">
                  <c:v>1.4471580313422201</c:v>
                </c:pt>
                <c:pt idx="418">
                  <c:v>0.6020599913279624</c:v>
                </c:pt>
                <c:pt idx="419">
                  <c:v>0.69897000433601975</c:v>
                </c:pt>
                <c:pt idx="420">
                  <c:v>0.30102999566398164</c:v>
                </c:pt>
                <c:pt idx="421">
                  <c:v>0</c:v>
                </c:pt>
                <c:pt idx="422">
                  <c:v>5</c:v>
                </c:pt>
                <c:pt idx="423">
                  <c:v>1.2041199826559248</c:v>
                </c:pt>
                <c:pt idx="424">
                  <c:v>0</c:v>
                </c:pt>
                <c:pt idx="425">
                  <c:v>0</c:v>
                </c:pt>
                <c:pt idx="426">
                  <c:v>1.0791812460476238</c:v>
                </c:pt>
                <c:pt idx="427">
                  <c:v>0.90308998699194287</c:v>
                </c:pt>
                <c:pt idx="428">
                  <c:v>0</c:v>
                </c:pt>
                <c:pt idx="430">
                  <c:v>1.6334684555795858</c:v>
                </c:pt>
                <c:pt idx="431">
                  <c:v>0.90308998699194287</c:v>
                </c:pt>
                <c:pt idx="432">
                  <c:v>1</c:v>
                </c:pt>
                <c:pt idx="433">
                  <c:v>0</c:v>
                </c:pt>
                <c:pt idx="434">
                  <c:v>3.3010299956639786</c:v>
                </c:pt>
                <c:pt idx="435">
                  <c:v>3.4771212547196653</c:v>
                </c:pt>
                <c:pt idx="436">
                  <c:v>3.0791812460476295</c:v>
                </c:pt>
                <c:pt idx="437">
                  <c:v>1.6989700043360207</c:v>
                </c:pt>
                <c:pt idx="438">
                  <c:v>1.7403626894942441</c:v>
                </c:pt>
                <c:pt idx="439">
                  <c:v>2.0492180226701797</c:v>
                </c:pt>
                <c:pt idx="440">
                  <c:v>2.4149733479708182</c:v>
                </c:pt>
                <c:pt idx="441">
                  <c:v>2.6020599913279625</c:v>
                </c:pt>
                <c:pt idx="442">
                  <c:v>0.30102999566398164</c:v>
                </c:pt>
                <c:pt idx="443">
                  <c:v>2.3010299956639786</c:v>
                </c:pt>
                <c:pt idx="444">
                  <c:v>0.6020599913279624</c:v>
                </c:pt>
                <c:pt idx="445">
                  <c:v>0.84509804001425681</c:v>
                </c:pt>
                <c:pt idx="446">
                  <c:v>1.6989700043360207</c:v>
                </c:pt>
                <c:pt idx="447">
                  <c:v>0.7781512503836443</c:v>
                </c:pt>
                <c:pt idx="448">
                  <c:v>1.7781512503836441</c:v>
                </c:pt>
                <c:pt idx="449">
                  <c:v>0</c:v>
                </c:pt>
                <c:pt idx="450">
                  <c:v>0.84509804001425681</c:v>
                </c:pt>
                <c:pt idx="451">
                  <c:v>1.880813592280792</c:v>
                </c:pt>
                <c:pt idx="452">
                  <c:v>0.6020599913279624</c:v>
                </c:pt>
                <c:pt idx="453">
                  <c:v>0</c:v>
                </c:pt>
                <c:pt idx="454">
                  <c:v>1.8129133566428555</c:v>
                </c:pt>
                <c:pt idx="455">
                  <c:v>1.7781512503836441</c:v>
                </c:pt>
                <c:pt idx="456">
                  <c:v>1.3617278360175928</c:v>
                </c:pt>
                <c:pt idx="457">
                  <c:v>2.3979400086720402</c:v>
                </c:pt>
                <c:pt idx="458">
                  <c:v>0</c:v>
                </c:pt>
                <c:pt idx="459">
                  <c:v>3.3010299956639786</c:v>
                </c:pt>
                <c:pt idx="460">
                  <c:v>1</c:v>
                </c:pt>
                <c:pt idx="461">
                  <c:v>0.69897000433601975</c:v>
                </c:pt>
                <c:pt idx="462">
                  <c:v>3.0791812460476295</c:v>
                </c:pt>
                <c:pt idx="463">
                  <c:v>1.3222192947339193</c:v>
                </c:pt>
                <c:pt idx="464">
                  <c:v>1.3802112417116061</c:v>
                </c:pt>
                <c:pt idx="465">
                  <c:v>0</c:v>
                </c:pt>
                <c:pt idx="466">
                  <c:v>2.8129133566428557</c:v>
                </c:pt>
                <c:pt idx="467">
                  <c:v>0.90308998699194287</c:v>
                </c:pt>
                <c:pt idx="468">
                  <c:v>2</c:v>
                </c:pt>
                <c:pt idx="469">
                  <c:v>0.6020599913279624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236-4446-AAD0-A56FCFECA3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45349536"/>
        <c:axId val="-1545347904"/>
      </c:scatterChart>
      <c:valAx>
        <c:axId val="-1545349536"/>
        <c:scaling>
          <c:orientation val="minMax"/>
          <c:max val="7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Log(</a:t>
                </a:r>
                <a:r>
                  <a:rPr lang="hu-HU"/>
                  <a:t>Monitorozott t</a:t>
                </a:r>
                <a:r>
                  <a:rPr lang="en-US"/>
                  <a:t>erület)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crossAx val="-1545347904"/>
        <c:crosses val="autoZero"/>
        <c:crossBetween val="midCat"/>
        <c:majorUnit val="1"/>
      </c:valAx>
      <c:valAx>
        <c:axId val="-1545347904"/>
        <c:scaling>
          <c:orientation val="minMax"/>
          <c:max val="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Log(mintavételi helyek száma)</a:t>
                </a:r>
              </a:p>
            </c:rich>
          </c:tx>
          <c:layout>
            <c:manualLayout>
              <c:xMode val="edge"/>
              <c:yMode val="edge"/>
              <c:x val="1.0368094232123429E-2"/>
              <c:y val="0.118915411164155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ysClr val="windowText" lastClr="000000"/>
            </a:solidFill>
          </a:ln>
        </c:spPr>
        <c:crossAx val="-1545349536"/>
        <c:crosses val="autoZero"/>
        <c:crossBetween val="midCat"/>
        <c:majorUnit val="1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3-24T14:48:15.547">
    <p:pos x="10" y="10"/>
    <p:text/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1SM7Pzc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2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2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6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1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7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2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2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7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4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4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5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5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6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6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66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6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6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9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9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9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6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0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0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7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6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6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6.jp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59.jpg"/><Relationship Id="rId8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nyf.hu/kornyezet/sites/www.nyf.hu.kornyezet/files/tamop/Biodiverzitas_monitorozas.pdf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hyperlink" Target="https://geobon.org/ebvs/what-are-ebvs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gif"/><Relationship Id="rId4" Type="http://schemas.openxmlformats.org/officeDocument/2006/relationships/image" Target="../media/image28.png"/><Relationship Id="rId5" Type="http://schemas.openxmlformats.org/officeDocument/2006/relationships/image" Target="../media/image35.jpg"/><Relationship Id="rId6" Type="http://schemas.openxmlformats.org/officeDocument/2006/relationships/image" Target="../media/image62.png"/><Relationship Id="rId7" Type="http://schemas.openxmlformats.org/officeDocument/2006/relationships/hyperlink" Target="https://mmm.mme.hu/charts/trends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ufz.de/index.php?en=37995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Relationship Id="rId4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Relationship Id="rId5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comments" Target="../comments/comment1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Relationship Id="rId4" Type="http://schemas.openxmlformats.org/officeDocument/2006/relationships/image" Target="../media/image55.png"/><Relationship Id="rId5" Type="http://schemas.openxmlformats.org/officeDocument/2006/relationships/image" Target="../media/image34.jpg"/><Relationship Id="rId6" Type="http://schemas.openxmlformats.org/officeDocument/2006/relationships/image" Target="../media/image5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5" Type="http://schemas.openxmlformats.org/officeDocument/2006/relationships/image" Target="../media/image56.png"/><Relationship Id="rId6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jpg"/><Relationship Id="rId4" Type="http://schemas.openxmlformats.org/officeDocument/2006/relationships/image" Target="../media/image57.jpg"/><Relationship Id="rId5" Type="http://schemas.openxmlformats.org/officeDocument/2006/relationships/image" Target="../media/image51.png"/><Relationship Id="rId6" Type="http://schemas.openxmlformats.org/officeDocument/2006/relationships/image" Target="../media/image61.png"/><Relationship Id="rId7" Type="http://schemas.openxmlformats.org/officeDocument/2006/relationships/image" Target="../media/image58.jpg"/><Relationship Id="rId8" Type="http://schemas.openxmlformats.org/officeDocument/2006/relationships/image" Target="../media/image6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chart" Target="../charts/chart1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png"/></Relationships>
</file>

<file path=ppt/slides/_rels/slide5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6.png"/><Relationship Id="rId10" Type="http://schemas.openxmlformats.org/officeDocument/2006/relationships/image" Target="../media/image78.jpg"/><Relationship Id="rId13" Type="http://schemas.openxmlformats.org/officeDocument/2006/relationships/image" Target="../media/image75.png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jpg"/><Relationship Id="rId4" Type="http://schemas.openxmlformats.org/officeDocument/2006/relationships/image" Target="../media/image73.jpg"/><Relationship Id="rId9" Type="http://schemas.openxmlformats.org/officeDocument/2006/relationships/image" Target="../media/image77.jpg"/><Relationship Id="rId15" Type="http://schemas.openxmlformats.org/officeDocument/2006/relationships/image" Target="../media/image74.jpg"/><Relationship Id="rId14" Type="http://schemas.openxmlformats.org/officeDocument/2006/relationships/image" Target="../media/image72.jpg"/><Relationship Id="rId5" Type="http://schemas.openxmlformats.org/officeDocument/2006/relationships/image" Target="../media/image93.jpg"/><Relationship Id="rId6" Type="http://schemas.openxmlformats.org/officeDocument/2006/relationships/image" Target="../media/image65.jpg"/><Relationship Id="rId7" Type="http://schemas.openxmlformats.org/officeDocument/2006/relationships/image" Target="../media/image69.jpg"/><Relationship Id="rId8" Type="http://schemas.openxmlformats.org/officeDocument/2006/relationships/image" Target="../media/image7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6.jpg"/><Relationship Id="rId4" Type="http://schemas.openxmlformats.org/officeDocument/2006/relationships/image" Target="../media/image97.png"/><Relationship Id="rId9" Type="http://schemas.openxmlformats.org/officeDocument/2006/relationships/image" Target="../media/image85.png"/><Relationship Id="rId5" Type="http://schemas.openxmlformats.org/officeDocument/2006/relationships/image" Target="../media/image91.jpg"/><Relationship Id="rId6" Type="http://schemas.openxmlformats.org/officeDocument/2006/relationships/image" Target="../media/image92.jpg"/><Relationship Id="rId7" Type="http://schemas.openxmlformats.org/officeDocument/2006/relationships/image" Target="../media/image94.jpg"/><Relationship Id="rId8" Type="http://schemas.openxmlformats.org/officeDocument/2006/relationships/image" Target="../media/image8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5.png"/><Relationship Id="rId4" Type="http://schemas.openxmlformats.org/officeDocument/2006/relationships/image" Target="../media/image55.png"/><Relationship Id="rId5" Type="http://schemas.openxmlformats.org/officeDocument/2006/relationships/image" Target="../media/image34.jpg"/><Relationship Id="rId6" Type="http://schemas.openxmlformats.org/officeDocument/2006/relationships/image" Target="../media/image5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1676400" y="228600"/>
            <a:ext cx="8763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biodiverzitás-monitorozás alapjai: </a:t>
            </a:r>
            <a:br>
              <a:rPr lang="hu-HU" sz="3600"/>
            </a:br>
            <a:r>
              <a:rPr lang="hu-HU" sz="3600"/>
              <a:t>trend- és hatásmonitorozás</a:t>
            </a:r>
            <a:endParaRPr sz="3600"/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323900" y="4404281"/>
            <a:ext cx="9468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hu-HU" sz="2400">
                <a:solidFill>
                  <a:schemeClr val="dk1"/>
                </a:solidFill>
              </a:rPr>
              <a:t>Dr. Lengyel Szabolcs</a:t>
            </a:r>
            <a:endParaRPr i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hu-HU" sz="2000">
                <a:solidFill>
                  <a:schemeClr val="dk1"/>
                </a:solidFill>
              </a:rPr>
              <a:t>tudományos tanácsadó, egyetemi tanár</a:t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hu-HU" sz="2000">
                <a:solidFill>
                  <a:schemeClr val="dk1"/>
                </a:solidFill>
              </a:rPr>
              <a:t>Debreceni Egyetem, Biodiverzitás, Vízgazdálkodás és Klímaváltozás Kompetencia Központ</a:t>
            </a:r>
            <a:endParaRPr/>
          </a:p>
        </p:txBody>
      </p:sp>
      <p:pic>
        <p:nvPicPr>
          <p:cNvPr descr="02_DiverzGyep2.JPG" id="91" name="Google Shape;91;p1"/>
          <p:cNvPicPr preferRelativeResize="0"/>
          <p:nvPr/>
        </p:nvPicPr>
        <p:blipFill rotWithShape="1">
          <a:blip r:embed="rId3">
            <a:alphaModFix/>
          </a:blip>
          <a:srcRect b="14999" l="0" r="0" t="16251"/>
          <a:stretch/>
        </p:blipFill>
        <p:spPr>
          <a:xfrm>
            <a:off x="4170362" y="2173953"/>
            <a:ext cx="3851275" cy="17653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2" name="Google Shape;92;p1"/>
          <p:cNvSpPr txBox="1"/>
          <p:nvPr/>
        </p:nvSpPr>
        <p:spPr>
          <a:xfrm>
            <a:off x="1905000" y="6096000"/>
            <a:ext cx="8534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hu-H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Biodiverzitás-monitorozás kurzus, 2026. február 25.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vázlat, Betűtípus, clipart, Vonalas grafika látható&#10;&#10;Előfordulhat, hogy az AI által létrehozott tartalom helytelen." id="93" name="Google Shape;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2066603"/>
            <a:ext cx="363987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, embléma, címerpajzs, szimbólum látható&#10;&#10;Előfordulhat, hogy az AI által létrehozott tartalom helytelen." id="94" name="Google Shape;9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4000" y="2066603"/>
            <a:ext cx="1979680" cy="1978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7458" y="258097"/>
            <a:ext cx="8377084" cy="634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/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Farmland Bird Index</a:t>
            </a:r>
            <a:endParaRPr/>
          </a:p>
        </p:txBody>
      </p:sp>
      <p:pic>
        <p:nvPicPr>
          <p:cNvPr id="167" name="Google Shape;16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2361" y="1219200"/>
            <a:ext cx="6607277" cy="476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 txBox="1"/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Erdei madarak indexe</a:t>
            </a:r>
            <a:endParaRPr/>
          </a:p>
        </p:txBody>
      </p:sp>
      <p:pic>
        <p:nvPicPr>
          <p:cNvPr id="173" name="Google Shape;17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2361" y="1219200"/>
            <a:ext cx="6607277" cy="4778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biodiverzitás és szintjei</a:t>
            </a:r>
            <a:endParaRPr/>
          </a:p>
        </p:txBody>
      </p:sp>
      <p:sp>
        <p:nvSpPr>
          <p:cNvPr id="179" name="Google Shape;179;p13"/>
          <p:cNvSpPr txBox="1"/>
          <p:nvPr>
            <p:ph idx="1" type="body"/>
          </p:nvPr>
        </p:nvSpPr>
        <p:spPr>
          <a:xfrm>
            <a:off x="1371600" y="187483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Biodiverzitás: biológiai sokféleség (1968, 1985)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A biodiverzitás szintjei</a:t>
            </a:r>
            <a:endParaRPr sz="24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genetikai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intraspecifikus (fenotipikus)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faji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magasabb taxonok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élőhelyek, közösségek</a:t>
            </a:r>
            <a:endParaRPr sz="2000"/>
          </a:p>
          <a:p>
            <a: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DPP_0524.JPG" id="180" name="Google Shape;18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86800" y="1865312"/>
            <a:ext cx="2227943" cy="3341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 txBox="1"/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biodiverzitás-krízis (Soulé 1985)</a:t>
            </a:r>
            <a:endParaRPr/>
          </a:p>
        </p:txBody>
      </p:sp>
      <p:sp>
        <p:nvSpPr>
          <p:cNvPr id="186" name="Google Shape;186;p14"/>
          <p:cNvSpPr txBox="1"/>
          <p:nvPr/>
        </p:nvSpPr>
        <p:spPr>
          <a:xfrm>
            <a:off x="609600" y="1598508"/>
            <a:ext cx="6248400" cy="27448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fajok és egyéb sokféleség fogyatkozása</a:t>
            </a:r>
            <a:endParaRPr/>
          </a:p>
          <a:p>
            <a:pPr indent="-342900" lvl="0" marL="3429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okai:</a:t>
            </a:r>
            <a:endParaRPr/>
          </a:p>
          <a:p>
            <a:pPr indent="-285750" lvl="1" marL="74295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hu-H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túlnépesedés → források túlhasználata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hu-H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élőhelyek pusztulása, leromlása és fragmentációja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hu-H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idegenhonos invazív fajok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hu-H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szennyezések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hu-H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klímaváltozás és másodlagos hatások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393617_991c754aa7acab4f1befe5b9ecb34052_m.jpg" id="187" name="Google Shape;187;p14"/>
          <p:cNvPicPr preferRelativeResize="0"/>
          <p:nvPr/>
        </p:nvPicPr>
        <p:blipFill rotWithShape="1">
          <a:blip r:embed="rId3">
            <a:alphaModFix/>
          </a:blip>
          <a:srcRect b="0" l="0" r="0" t="48333"/>
          <a:stretch/>
        </p:blipFill>
        <p:spPr>
          <a:xfrm>
            <a:off x="1523999" y="4800600"/>
            <a:ext cx="4419601" cy="15223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terpark.jpeg" id="188" name="Google Shape;18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9000" y="2846071"/>
            <a:ext cx="4551008" cy="3605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/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biodiverzitás szintjei és mérése</a:t>
            </a:r>
            <a:endParaRPr/>
          </a:p>
        </p:txBody>
      </p:sp>
      <p:sp>
        <p:nvSpPr>
          <p:cNvPr id="194" name="Google Shape;194;p15"/>
          <p:cNvSpPr txBox="1"/>
          <p:nvPr>
            <p:ph idx="1" type="body"/>
          </p:nvPr>
        </p:nvSpPr>
        <p:spPr>
          <a:xfrm>
            <a:off x="1295400" y="1396302"/>
            <a:ext cx="10008000" cy="4013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hu-HU" sz="1800"/>
              <a:t>1. Genetikai diverzitás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A genetikai variabilitás szintjei</a:t>
            </a:r>
            <a:endParaRPr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hu-HU" sz="1600"/>
              <a:t>Egyedeken belüli: allélikus polimorfizmus</a:t>
            </a:r>
            <a:endParaRPr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hu-HU" sz="1600"/>
              <a:t>Populáción belüli: heterozigócia</a:t>
            </a:r>
            <a:endParaRPr sz="1600"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hu-HU" sz="1600"/>
              <a:t>Populációk közötti variabilitás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Genetikai variabilitás és rátermettség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A genetikai variabilitás mérése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hu-HU" sz="1800"/>
              <a:t>3. Magasabb taxonok, közösségek és élőhelyek diverzitása  (ökológiai diverzitás)</a:t>
            </a:r>
            <a:endParaRPr b="1"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Magasabb taxonok</a:t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Ökológiai rendszerek</a:t>
            </a:r>
            <a:endParaRPr b="1"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hu-HU" sz="1800"/>
              <a:t>2. A faji szintű diverzitás (taxondiverzitás)</a:t>
            </a:r>
            <a:endParaRPr b="1"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A faj: biológiai, filogenetikai és egyéb fajfogalmak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A fajdiverzitás mérése</a:t>
            </a:r>
            <a:endParaRPr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hu-HU" sz="1600"/>
              <a:t>Fajdiverzitási indexek</a:t>
            </a:r>
            <a:endParaRPr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hu-HU" sz="1600"/>
              <a:t>Fajszám (fajgazdagság)</a:t>
            </a:r>
            <a:endParaRPr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hu-HU" sz="1600"/>
              <a:t>A fajdiverzitás léptékfüggése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Kitüntetett jelentőségű fajok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95" name="Google Shape;195;p15"/>
          <p:cNvPicPr preferRelativeResize="0"/>
          <p:nvPr/>
        </p:nvPicPr>
        <p:blipFill rotWithShape="1">
          <a:blip r:embed="rId3">
            <a:alphaModFix/>
          </a:blip>
          <a:srcRect b="11255" l="0" r="0" t="8875"/>
          <a:stretch/>
        </p:blipFill>
        <p:spPr>
          <a:xfrm>
            <a:off x="5029200" y="4584419"/>
            <a:ext cx="6934200" cy="199894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5"/>
          <p:cNvSpPr txBox="1"/>
          <p:nvPr/>
        </p:nvSpPr>
        <p:spPr>
          <a:xfrm>
            <a:off x="7772400" y="4038600"/>
            <a:ext cx="32624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Fehér mécsvirág (</a:t>
            </a:r>
            <a:r>
              <a:rPr i="1"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Silene alba</a:t>
            </a: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"/>
          <p:cNvSpPr txBox="1"/>
          <p:nvPr>
            <p:ph type="title"/>
          </p:nvPr>
        </p:nvSpPr>
        <p:spPr>
          <a:xfrm>
            <a:off x="1981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biodiverzitás léptékfüggése</a:t>
            </a:r>
            <a:endParaRPr sz="3600"/>
          </a:p>
        </p:txBody>
      </p:sp>
      <p:sp>
        <p:nvSpPr>
          <p:cNvPr id="202" name="Google Shape;202;p16"/>
          <p:cNvSpPr txBox="1"/>
          <p:nvPr>
            <p:ph idx="1" type="body"/>
          </p:nvPr>
        </p:nvSpPr>
        <p:spPr>
          <a:xfrm>
            <a:off x="1981200" y="1600200"/>
            <a:ext cx="88392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pont-diverzitás: a tér egy adott pontján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α-diverzitás: kis, homogén területen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β-diverzitás: a fajösszetétel változási gyorsasága élőhelyek között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γ-diverzitás: a fajösszetétel változási gyorsasága tájak, nagyobb földrajzi egységek között</a:t>
            </a:r>
            <a:endParaRPr/>
          </a:p>
        </p:txBody>
      </p:sp>
      <p:pic>
        <p:nvPicPr>
          <p:cNvPr descr="A képen térkép, fű, kültéri látható&#10;&#10;Előfordulhat, hogy az AI által létrehozott tartalom helytelen." id="203" name="Google Shape;203;p16"/>
          <p:cNvPicPr preferRelativeResize="0"/>
          <p:nvPr/>
        </p:nvPicPr>
        <p:blipFill rotWithShape="1">
          <a:blip r:embed="rId3">
            <a:alphaModFix/>
          </a:blip>
          <a:srcRect b="29997" l="0" r="0" t="0"/>
          <a:stretch/>
        </p:blipFill>
        <p:spPr>
          <a:xfrm>
            <a:off x="3306712" y="3847536"/>
            <a:ext cx="5578576" cy="2703871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 txBox="1"/>
          <p:nvPr>
            <p:ph type="title"/>
          </p:nvPr>
        </p:nvSpPr>
        <p:spPr>
          <a:xfrm>
            <a:off x="1981200" y="1222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Kitüntetett jelentőségű fajok</a:t>
            </a:r>
            <a:endParaRPr sz="3600"/>
          </a:p>
        </p:txBody>
      </p:sp>
      <p:sp>
        <p:nvSpPr>
          <p:cNvPr id="209" name="Google Shape;209;p17"/>
          <p:cNvSpPr txBox="1"/>
          <p:nvPr>
            <p:ph idx="1" type="body"/>
          </p:nvPr>
        </p:nvSpPr>
        <p:spPr>
          <a:xfrm>
            <a:off x="609600" y="1295400"/>
            <a:ext cx="73152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u-HU" sz="2000"/>
              <a:t>kulcsfajok</a:t>
            </a:r>
            <a:r>
              <a:rPr lang="hu-HU" sz="2000"/>
              <a:t>: élőhely-alakítók („ökoszisztéma-mérnökök”)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u-HU" sz="2000"/>
              <a:t>indikátor-fajok</a:t>
            </a:r>
            <a:r>
              <a:rPr lang="hu-HU" sz="2000"/>
              <a:t>: szűktűrésű, specialista, nagy jelzésértékű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u-HU" sz="2000"/>
              <a:t>ernyő-fajok</a:t>
            </a:r>
            <a:r>
              <a:rPr lang="hu-HU" sz="2000"/>
              <a:t>: nagy testméretű, nagy területigényű </a:t>
            </a:r>
            <a:br>
              <a:rPr lang="hu-HU" sz="2000"/>
            </a:br>
            <a:r>
              <a:rPr lang="hu-HU" sz="2000"/>
              <a:t>→ védelme több más fajt is védhet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u-HU" sz="2000"/>
              <a:t>zászlóshajó-fajok</a:t>
            </a:r>
            <a:r>
              <a:rPr lang="hu-HU" sz="2000"/>
              <a:t>: közvéleménynek tetsző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sebezhető vagy </a:t>
            </a:r>
            <a:r>
              <a:rPr b="1" lang="hu-HU" sz="2000"/>
              <a:t>érzékeny fajok</a:t>
            </a:r>
            <a:r>
              <a:rPr lang="hu-HU" sz="2000"/>
              <a:t>: kis, izolált populációk, szűktűrésű, zavarásra érzékeny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u-HU" sz="2000"/>
              <a:t>endemikus fajok</a:t>
            </a:r>
            <a:r>
              <a:rPr lang="hu-HU" sz="2000"/>
              <a:t>: kizárólag egy kis területen előforduló fajok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védett vagy fokozottan védett fajok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gazdaságilag fontos (hasznosított) fajok vagy károkat okozó fajok (pl. idegenhonos invazív fajok)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hu-HU" sz="2000"/>
              <a:t>bosszantó fajok </a:t>
            </a:r>
            <a:r>
              <a:rPr lang="hu-HU" sz="2000"/>
              <a:t>(pl. dolmányos varjú)</a:t>
            </a:r>
            <a:endParaRPr/>
          </a:p>
          <a:p>
            <a:pPr indent="-215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beaver.jpg" id="210" name="Google Shape;210;p17"/>
          <p:cNvPicPr preferRelativeResize="0"/>
          <p:nvPr/>
        </p:nvPicPr>
        <p:blipFill rotWithShape="1">
          <a:blip r:embed="rId3">
            <a:alphaModFix/>
          </a:blip>
          <a:srcRect b="20513" l="0" r="0" t="15897"/>
          <a:stretch/>
        </p:blipFill>
        <p:spPr>
          <a:xfrm>
            <a:off x="7315200" y="990600"/>
            <a:ext cx="1917290" cy="9144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Beaver_dam_in_Tierra_del_Fuego.jpg" id="211" name="Google Shape;21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8800" y="990600"/>
            <a:ext cx="2362200" cy="177165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DY_0008.JPG" id="212" name="Google Shape;212;p17"/>
          <p:cNvPicPr preferRelativeResize="0"/>
          <p:nvPr/>
        </p:nvPicPr>
        <p:blipFill rotWithShape="1">
          <a:blip r:embed="rId5">
            <a:alphaModFix/>
          </a:blip>
          <a:srcRect b="0" l="17021" r="0" t="31206"/>
          <a:stretch/>
        </p:blipFill>
        <p:spPr>
          <a:xfrm>
            <a:off x="9448800" y="3103196"/>
            <a:ext cx="2362200" cy="1468804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iant Panda.jpg" id="213" name="Google Shape;213;p17"/>
          <p:cNvPicPr preferRelativeResize="0"/>
          <p:nvPr/>
        </p:nvPicPr>
        <p:blipFill rotWithShape="1">
          <a:blip r:embed="rId6">
            <a:alphaModFix/>
          </a:blip>
          <a:srcRect b="0" l="20833" r="20833" t="0"/>
          <a:stretch/>
        </p:blipFill>
        <p:spPr>
          <a:xfrm>
            <a:off x="8229600" y="3611880"/>
            <a:ext cx="809740" cy="96012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pilisi%20len4_K%E9zdyP.jpg" id="214" name="Google Shape;21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48800" y="4876800"/>
            <a:ext cx="2362200" cy="1538904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igleImperial.jpg" id="215" name="Google Shape;215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48600" y="2514600"/>
            <a:ext cx="1219200" cy="8128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 txBox="1"/>
          <p:nvPr>
            <p:ph type="title"/>
          </p:nvPr>
        </p:nvSpPr>
        <p:spPr>
          <a:xfrm>
            <a:off x="1981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faji szintű diverzitás mérése</a:t>
            </a:r>
            <a:endParaRPr sz="3600"/>
          </a:p>
        </p:txBody>
      </p:sp>
      <p:sp>
        <p:nvSpPr>
          <p:cNvPr id="221" name="Google Shape;221;p18"/>
          <p:cNvSpPr txBox="1"/>
          <p:nvPr>
            <p:ph idx="1" type="body"/>
          </p:nvPr>
        </p:nvSpPr>
        <p:spPr>
          <a:xfrm>
            <a:off x="838200" y="1075362"/>
            <a:ext cx="7866600" cy="55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Fajszám (v. fajgazdagság)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használata: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hu-HU" sz="1800"/>
              <a:t>ha a ritka fajok fontosak</a:t>
            </a:r>
            <a:endParaRPr sz="1800"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hu-HU" sz="1800"/>
              <a:t>ha mennyiségi viszonyok (abundancia) nem ismertek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Fajdiverzitási indexek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fajok száma és relatív gyakorisága (p</a:t>
            </a:r>
            <a:r>
              <a:rPr baseline="-25000" lang="hu-HU" sz="2000"/>
              <a:t>i</a:t>
            </a:r>
            <a:r>
              <a:rPr lang="hu-HU" sz="2000"/>
              <a:t>) alapján: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hu-HU" sz="1800"/>
              <a:t>Shannon (ritka fajokra érzékeny): </a:t>
            </a:r>
            <a:r>
              <a:rPr i="1" lang="hu-HU" sz="1800"/>
              <a:t>H = - Σ p</a:t>
            </a:r>
            <a:r>
              <a:rPr baseline="-25000" i="1" lang="hu-HU" sz="1800"/>
              <a:t>i</a:t>
            </a:r>
            <a:r>
              <a:rPr i="1" lang="hu-HU" sz="1800"/>
              <a:t> ln(p</a:t>
            </a:r>
            <a:r>
              <a:rPr baseline="-25000" i="1" lang="hu-HU" sz="1800"/>
              <a:t>i</a:t>
            </a:r>
            <a:r>
              <a:rPr i="1" lang="hu-HU" sz="1800"/>
              <a:t>)</a:t>
            </a:r>
            <a:r>
              <a:rPr lang="hu-HU" sz="1800"/>
              <a:t> 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hu-HU" sz="1800"/>
              <a:t>Simpson (gyakori fajokra érzékeny): </a:t>
            </a:r>
            <a:r>
              <a:rPr i="1" lang="hu-HU" sz="1800"/>
              <a:t>D = 1 / Σ p</a:t>
            </a:r>
            <a:r>
              <a:rPr baseline="-25000" i="1" lang="hu-HU" sz="1800"/>
              <a:t>i</a:t>
            </a:r>
            <a:r>
              <a:rPr baseline="30000" i="1" lang="hu-HU" sz="1800"/>
              <a:t>2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fajok eloszlásának egyenletessége befolyásolja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különböző érzékenység → rendezések → közösségek összehasonlítása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sokféleség térbeli változása: kompozíciós diverzitás</a:t>
            </a:r>
            <a:endParaRPr sz="2000"/>
          </a:p>
        </p:txBody>
      </p:sp>
      <p:pic>
        <p:nvPicPr>
          <p:cNvPr id="222" name="Google Shape;22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3799" y="1371600"/>
            <a:ext cx="4306307" cy="27432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3" name="Google Shape;223;p18"/>
          <p:cNvSpPr txBox="1"/>
          <p:nvPr/>
        </p:nvSpPr>
        <p:spPr>
          <a:xfrm>
            <a:off x="9601200" y="4286071"/>
            <a:ext cx="171431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Skálaparaméter: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0: fajszám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Shannon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2: Simpson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 txBox="1"/>
          <p:nvPr>
            <p:ph type="title"/>
          </p:nvPr>
        </p:nvSpPr>
        <p:spPr>
          <a:xfrm>
            <a:off x="609600" y="46038"/>
            <a:ext cx="10972800" cy="944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Közösségi szintű diverzitás</a:t>
            </a:r>
            <a:endParaRPr/>
          </a:p>
        </p:txBody>
      </p:sp>
      <p:pic>
        <p:nvPicPr>
          <p:cNvPr id="229" name="Google Shape;2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6926" y="1143000"/>
            <a:ext cx="3857959" cy="30600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7117" y="1143000"/>
            <a:ext cx="3928890" cy="3060000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19"/>
          <p:cNvSpPr txBox="1"/>
          <p:nvPr/>
        </p:nvSpPr>
        <p:spPr>
          <a:xfrm>
            <a:off x="3619500" y="4342931"/>
            <a:ext cx="4953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Élőhelyfoltok diverzitása: tájökológia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Foltméretek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Foltok alakja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Véletlenszerűség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Mintázat kontrasztossága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Trendek, irányok, gradiensek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>
            <p:ph type="title"/>
          </p:nvPr>
        </p:nvSpPr>
        <p:spPr>
          <a:xfrm>
            <a:off x="1981200" y="27463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Vázlat: miről lesz szó?</a:t>
            </a:r>
            <a:endParaRPr/>
          </a:p>
        </p:txBody>
      </p:sp>
      <p:sp>
        <p:nvSpPr>
          <p:cNvPr id="100" name="Google Shape;100;p2"/>
          <p:cNvSpPr txBox="1"/>
          <p:nvPr>
            <p:ph idx="1" type="body"/>
          </p:nvPr>
        </p:nvSpPr>
        <p:spPr>
          <a:xfrm>
            <a:off x="1981200" y="13716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800"/>
              <a:t>Mi a biodiverzitás-monitorozás?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800"/>
              <a:t>Miért monitorozzunk?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800"/>
              <a:t>Hogyan monitorozzunk?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800"/>
              <a:t>A biodiverzitás-monitorozás típusai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800"/>
              <a:t>A trend-monitorozás</a:t>
            </a:r>
            <a:endParaRPr sz="2400"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hu-HU" sz="2400"/>
              <a:t>populációk, fajok, közösségek, élőhelyek, ökoszisztémák</a:t>
            </a:r>
            <a:endParaRPr sz="2000"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800"/>
              <a:t>A hatás-monitorozás</a:t>
            </a:r>
            <a:endParaRPr sz="2400"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hu-HU" sz="2400"/>
              <a:t>elrendezések, értékelés, javaslatok</a:t>
            </a:r>
            <a:endParaRPr sz="2000"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/>
          </a:p>
        </p:txBody>
      </p:sp>
      <p:sp>
        <p:nvSpPr>
          <p:cNvPr id="101" name="Google Shape;101;p2"/>
          <p:cNvSpPr txBox="1"/>
          <p:nvPr/>
        </p:nvSpPr>
        <p:spPr>
          <a:xfrm>
            <a:off x="1981200" y="5756551"/>
            <a:ext cx="68346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Szép et al. (2011) Biodiverzitás monitorozás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http://www.nyf.hu/kornyezet/sites/www.nyf.hu.kornyezet/files/tamop/Biodiverzitas_monitorozas.pdf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"/>
          <p:cNvSpPr txBox="1"/>
          <p:nvPr>
            <p:ph type="title"/>
          </p:nvPr>
        </p:nvSpPr>
        <p:spPr>
          <a:xfrm>
            <a:off x="1981200" y="27463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biodiverzitás-monitorozás: definíciók</a:t>
            </a:r>
            <a:endParaRPr/>
          </a:p>
        </p:txBody>
      </p:sp>
      <p:sp>
        <p:nvSpPr>
          <p:cNvPr id="237" name="Google Shape;237;p20"/>
          <p:cNvSpPr txBox="1"/>
          <p:nvPr>
            <p:ph idx="1" type="body"/>
          </p:nvPr>
        </p:nvSpPr>
        <p:spPr>
          <a:xfrm>
            <a:off x="647700" y="1282337"/>
            <a:ext cx="10896600" cy="511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monitorozás: valamely objektum állapotára vonatkozó, időben megismételt, meghatározott protokoll szerinti adatgyűjtés (Szép et al. 2011)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populációk/fajok és élőhelyek változásainak időben ismételt rögzítése valamilyen standardhoz, korábbi állapothoz vagy cél-állapothoz képest viszonyított változás kimutatására vagy mérésére (Helawell 1991)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feladat: jelzés érzékelése, ha egy vagy több állapotváltozó eltér a várt tartománytól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b="1" lang="hu-HU" sz="2400">
                <a:solidFill>
                  <a:srgbClr val="C00000"/>
                </a:solidFill>
              </a:rPr>
              <a:t>változás kimutatásának képessége</a:t>
            </a:r>
            <a:r>
              <a:rPr lang="hu-HU" sz="2400"/>
              <a:t>, amiből trendre/hatásra következtethetünk (ability to detect changes to infer trend/impact)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nem minden, élővilággal kapcsolatos adatgyűjtés monitorozás!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"/>
          <p:cNvSpPr txBox="1"/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Mi NEM a biodiverzitás-monitorozás?</a:t>
            </a:r>
            <a:endParaRPr/>
          </a:p>
        </p:txBody>
      </p:sp>
      <p:sp>
        <p:nvSpPr>
          <p:cNvPr id="243" name="Google Shape;243;p21"/>
          <p:cNvSpPr txBox="1"/>
          <p:nvPr>
            <p:ph idx="1" type="body"/>
          </p:nvPr>
        </p:nvSpPr>
        <p:spPr>
          <a:xfrm>
            <a:off x="609600" y="1066800"/>
            <a:ext cx="10972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hu-HU" sz="2400"/>
              <a:t>Biodiverzitás-monitorozás</a:t>
            </a:r>
            <a:r>
              <a:rPr lang="hu-HU" sz="2400"/>
              <a:t>: adott populációk, fajok és közösségek állapotának és változásainak nyomon követése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hu-HU" sz="2400"/>
              <a:t>Biomonitoring</a:t>
            </a:r>
            <a:r>
              <a:rPr lang="hu-HU" sz="2400"/>
              <a:t>: populációk, fajok, közösségek </a:t>
            </a:r>
            <a:r>
              <a:rPr b="1" lang="hu-HU" sz="2400">
                <a:solidFill>
                  <a:srgbClr val="C00000"/>
                </a:solidFill>
              </a:rPr>
              <a:t>használata</a:t>
            </a:r>
            <a:r>
              <a:rPr lang="hu-HU" sz="2400"/>
              <a:t> az </a:t>
            </a:r>
            <a:r>
              <a:rPr b="1" lang="hu-HU" sz="2400">
                <a:solidFill>
                  <a:srgbClr val="C00000"/>
                </a:solidFill>
              </a:rPr>
              <a:t>ember számára fontos fizikai-kémiai környezet </a:t>
            </a:r>
            <a:r>
              <a:rPr lang="hu-HU" sz="2400"/>
              <a:t>állapotának és változásainak nyomon követésére </a:t>
            </a:r>
            <a:br>
              <a:rPr lang="hu-HU" sz="2400"/>
            </a:br>
            <a:r>
              <a:rPr lang="hu-HU" sz="2400"/>
              <a:t>(</a:t>
            </a:r>
            <a:r>
              <a:rPr lang="hu-HU" sz="2400">
                <a:latin typeface="Calibri"/>
                <a:ea typeface="Calibri"/>
                <a:cs typeface="Calibri"/>
                <a:sym typeface="Calibri"/>
              </a:rPr>
              <a:t>≈</a:t>
            </a:r>
            <a:r>
              <a:rPr lang="hu-HU" sz="2400"/>
              <a:t> környezetvédelmi monitorozás, ≠ biodiverzitás-monitorozás!)</a:t>
            </a:r>
            <a:endParaRPr/>
          </a:p>
        </p:txBody>
      </p:sp>
      <p:pic>
        <p:nvPicPr>
          <p:cNvPr descr="A képen szöveg, képernyőkép látható&#10;&#10;Előfordulhat, hogy az AI által létrehozott tartalom helytelen." id="244" name="Google Shape;24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600" y="3733800"/>
            <a:ext cx="4876800" cy="2896571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 txBox="1"/>
          <p:nvPr>
            <p:ph type="title"/>
          </p:nvPr>
        </p:nvSpPr>
        <p:spPr>
          <a:xfrm>
            <a:off x="1981200" y="27463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monitorozás típusai</a:t>
            </a:r>
            <a:endParaRPr/>
          </a:p>
        </p:txBody>
      </p:sp>
      <p:sp>
        <p:nvSpPr>
          <p:cNvPr id="250" name="Google Shape;250;p22"/>
          <p:cNvSpPr txBox="1"/>
          <p:nvPr>
            <p:ph idx="1" type="body"/>
          </p:nvPr>
        </p:nvSpPr>
        <p:spPr>
          <a:xfrm>
            <a:off x="609600" y="1219200"/>
            <a:ext cx="109728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cél szerint: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vizsgálat (survey): állapot-leírás, nincs előzetes elvárás</a:t>
            </a:r>
            <a:endParaRPr sz="18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vizsgálatsorozat (surveillance): állapot időbeli változása, nincs előzetes elvárás</a:t>
            </a:r>
            <a:endParaRPr sz="18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monitorozás (monitoring): rendszeresen ismételt megfigyelés, háttérváltozók rögzítésével, hipotézis-tesztelés lehetőségével (előzetes várakozás)</a:t>
            </a:r>
            <a:endParaRPr sz="18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időbeliség szerint: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surveillance-típusú monitoring: alap-állapot rögzítés, letapogató jellegű</a:t>
            </a:r>
            <a:endParaRPr sz="18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folyamatos monitoring: folyamatos, dinamikus állapot-rögzítés</a:t>
            </a:r>
            <a:endParaRPr sz="18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objektum szerint: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biomonitoring: fizikai-kémiai környezet változásai biológiai objektumok alapján</a:t>
            </a:r>
            <a:endParaRPr sz="18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biodiverzitás-monitorozás: biológiai sokféleség változásai</a:t>
            </a:r>
            <a:endParaRPr sz="18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"/>
          <p:cNvSpPr txBox="1"/>
          <p:nvPr>
            <p:ph type="title"/>
          </p:nvPr>
        </p:nvSpPr>
        <p:spPr>
          <a:xfrm>
            <a:off x="1485900" y="266592"/>
            <a:ext cx="92202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biodiverzitás-monitorozás három alapkérdése </a:t>
            </a:r>
            <a:endParaRPr/>
          </a:p>
        </p:txBody>
      </p:sp>
      <p:sp>
        <p:nvSpPr>
          <p:cNvPr id="256" name="Google Shape;256;p23"/>
          <p:cNvSpPr txBox="1"/>
          <p:nvPr>
            <p:ph idx="1" type="body"/>
          </p:nvPr>
        </p:nvSpPr>
        <p:spPr>
          <a:xfrm>
            <a:off x="609600" y="1371601"/>
            <a:ext cx="109728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u-HU" sz="2400"/>
              <a:t>1. Miért szükséges a monitorozás, mi a célja?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tudományos kérdések</a:t>
            </a:r>
            <a:endParaRPr sz="18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természetvédelmi stb. beavatkozásokkal kapcsolatos kérdések</a:t>
            </a:r>
            <a:endParaRPr sz="1800"/>
          </a:p>
          <a:p>
            <a:pPr indent="-228600" lvl="2" marL="1143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védett populációk, fajok, közösségek, élőhelyek</a:t>
            </a:r>
            <a:endParaRPr sz="1600"/>
          </a:p>
          <a:p>
            <a:pPr indent="-228600" lvl="2" marL="1143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természetvédelmi kezelés, helyreállítás hatásának vizsgálata</a:t>
            </a:r>
            <a:endParaRPr sz="16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u-HU" sz="2400"/>
              <a:t>2. Mit szükséges monitorozni a vizsgálandó cél érdekében? (~ objektum)</a:t>
            </a:r>
            <a:endParaRPr sz="20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u-HU" sz="2400"/>
              <a:t>3. Hogyan, milyen módon, módszerekkel valósuljon meg a monitorozás? (~ metodika)</a:t>
            </a:r>
            <a:endParaRPr sz="20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257" name="Google Shape;257;p23"/>
          <p:cNvSpPr txBox="1"/>
          <p:nvPr/>
        </p:nvSpPr>
        <p:spPr>
          <a:xfrm>
            <a:off x="9216138" y="6248400"/>
            <a:ext cx="20614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Yoccoz et al. 2001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4"/>
          <p:cNvSpPr txBox="1"/>
          <p:nvPr>
            <p:ph type="title"/>
          </p:nvPr>
        </p:nvSpPr>
        <p:spPr>
          <a:xfrm>
            <a:off x="1981200" y="27463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trend- és hatásmonitorozás</a:t>
            </a:r>
            <a:endParaRPr/>
          </a:p>
        </p:txBody>
      </p:sp>
      <p:sp>
        <p:nvSpPr>
          <p:cNvPr id="263" name="Google Shape;263;p24"/>
          <p:cNvSpPr txBox="1"/>
          <p:nvPr>
            <p:ph idx="1" type="body"/>
          </p:nvPr>
        </p:nvSpPr>
        <p:spPr>
          <a:xfrm>
            <a:off x="609600" y="1219200"/>
            <a:ext cx="10972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hu-HU" sz="2400"/>
              <a:t>Trend-monitorozás</a:t>
            </a:r>
            <a:endParaRPr b="1"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természetes vagy természetközeli állapotban levő populációk, fajok, közösségek, élőhelyek állapotának nyomon követése, természetes fluktuációk, általában </a:t>
            </a:r>
            <a:r>
              <a:rPr b="1" lang="hu-HU" sz="2000">
                <a:solidFill>
                  <a:srgbClr val="C00000"/>
                </a:solidFill>
              </a:rPr>
              <a:t>időbeli változások</a:t>
            </a:r>
            <a:r>
              <a:rPr lang="hu-HU" sz="2000">
                <a:solidFill>
                  <a:srgbClr val="C00000"/>
                </a:solidFill>
              </a:rPr>
              <a:t> </a:t>
            </a:r>
            <a:r>
              <a:rPr lang="hu-HU" sz="2000"/>
              <a:t>kimutatása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általában </a:t>
            </a:r>
            <a:r>
              <a:rPr b="1" lang="hu-HU" sz="2000"/>
              <a:t>nem ismert</a:t>
            </a:r>
            <a:r>
              <a:rPr lang="hu-HU" sz="2000"/>
              <a:t>, hogy mi váltja ki a változásokat, de fontosak a nagyobb léptékű változások és ok-okozati kapcsolatok felismerésében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a legtöbb ma zajló monitorozási tevékenység ide tartozik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hu-HU" sz="2400"/>
              <a:t>Hatás-monitorozás</a:t>
            </a:r>
            <a:endParaRPr b="1"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adott környezeti tényezőnek vagy beavatkozásnak az élővilágra gyakorolt hatását követi nyomon, általában </a:t>
            </a:r>
            <a:r>
              <a:rPr b="1" lang="hu-HU" sz="2000">
                <a:solidFill>
                  <a:srgbClr val="C00000"/>
                </a:solidFill>
              </a:rPr>
              <a:t>térbeli változások </a:t>
            </a:r>
            <a:r>
              <a:rPr lang="hu-HU" sz="2000"/>
              <a:t>kimutatása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hipotézis-tesztelő ≈ ökológiai kísérlet, alkalmasnak kell lennie arra, hogy a hatást más befolyásoló tényezőktől elkülönítse → referencia vagy kontroll objektum óriási szerepe!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264" name="Google Shape;264;p24"/>
          <p:cNvSpPr txBox="1"/>
          <p:nvPr/>
        </p:nvSpPr>
        <p:spPr>
          <a:xfrm>
            <a:off x="9372600" y="6214030"/>
            <a:ext cx="18346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Szép et al. 2011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/>
          <p:cNvSpPr txBox="1"/>
          <p:nvPr>
            <p:ph type="title"/>
          </p:nvPr>
        </p:nvSpPr>
        <p:spPr>
          <a:xfrm>
            <a:off x="1295400" y="189364"/>
            <a:ext cx="96012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Mit szükséges monitorozni a cél érdekében?</a:t>
            </a:r>
            <a:endParaRPr/>
          </a:p>
        </p:txBody>
      </p:sp>
      <p:sp>
        <p:nvSpPr>
          <p:cNvPr id="270" name="Google Shape;270;p25"/>
          <p:cNvSpPr txBox="1"/>
          <p:nvPr>
            <p:ph idx="1" type="body"/>
          </p:nvPr>
        </p:nvSpPr>
        <p:spPr>
          <a:xfrm>
            <a:off x="1981200" y="1066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populációk, fajok, közösségek, élőhelytípusok, ökoszisztémák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globális monitorozás (Essential Biodiversity Variables)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271" name="Google Shape;271;p25"/>
          <p:cNvPicPr preferRelativeResize="0"/>
          <p:nvPr/>
        </p:nvPicPr>
        <p:blipFill rotWithShape="1">
          <a:blip r:embed="rId3">
            <a:alphaModFix/>
          </a:blip>
          <a:srcRect b="7037" l="26667" r="27500" t="16537"/>
          <a:stretch/>
        </p:blipFill>
        <p:spPr>
          <a:xfrm>
            <a:off x="3832536" y="2209800"/>
            <a:ext cx="4549464" cy="4267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5"/>
          <p:cNvSpPr/>
          <p:nvPr/>
        </p:nvSpPr>
        <p:spPr>
          <a:xfrm>
            <a:off x="7331830" y="6366401"/>
            <a:ext cx="333617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https://geobon.org/ebvs/what-are-ebvs</a:t>
            </a:r>
            <a:r>
              <a:rPr lang="hu-H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 txBox="1"/>
          <p:nvPr>
            <p:ph type="title"/>
          </p:nvPr>
        </p:nvSpPr>
        <p:spPr>
          <a:xfrm>
            <a:off x="1981200" y="152400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Populációk és fajok monitorozása</a:t>
            </a:r>
            <a:endParaRPr/>
          </a:p>
        </p:txBody>
      </p:sp>
      <p:pic>
        <p:nvPicPr>
          <p:cNvPr id="278" name="Google Shape;278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3581400"/>
            <a:ext cx="350520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 rotWithShape="1">
          <a:blip r:embed="rId4">
            <a:alphaModFix/>
          </a:blip>
          <a:srcRect b="28350" l="25833" r="42084" t="30741"/>
          <a:stretch/>
        </p:blipFill>
        <p:spPr>
          <a:xfrm>
            <a:off x="2324100" y="1050218"/>
            <a:ext cx="2933700" cy="210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6971" y="3771301"/>
            <a:ext cx="4648200" cy="270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6"/>
          <p:cNvPicPr preferRelativeResize="0"/>
          <p:nvPr/>
        </p:nvPicPr>
        <p:blipFill rotWithShape="1">
          <a:blip r:embed="rId6">
            <a:alphaModFix/>
          </a:blip>
          <a:srcRect b="20171" l="15000" r="31667" t="33704"/>
          <a:stretch/>
        </p:blipFill>
        <p:spPr>
          <a:xfrm>
            <a:off x="5568371" y="828002"/>
            <a:ext cx="4876800" cy="237239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 txBox="1"/>
          <p:nvPr/>
        </p:nvSpPr>
        <p:spPr>
          <a:xfrm>
            <a:off x="9133376" y="3200400"/>
            <a:ext cx="12298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Dobolyi 2008</a:t>
            </a:r>
            <a:endParaRPr/>
          </a:p>
        </p:txBody>
      </p:sp>
      <p:sp>
        <p:nvSpPr>
          <p:cNvPr id="283" name="Google Shape;283;p26"/>
          <p:cNvSpPr txBox="1"/>
          <p:nvPr/>
        </p:nvSpPr>
        <p:spPr>
          <a:xfrm>
            <a:off x="3573467" y="6321623"/>
            <a:ext cx="16081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Baillie et al. 2004</a:t>
            </a:r>
            <a:endParaRPr/>
          </a:p>
        </p:txBody>
      </p:sp>
      <p:sp>
        <p:nvSpPr>
          <p:cNvPr id="284" name="Google Shape;284;p26"/>
          <p:cNvSpPr txBox="1"/>
          <p:nvPr/>
        </p:nvSpPr>
        <p:spPr>
          <a:xfrm>
            <a:off x="7611229" y="6438900"/>
            <a:ext cx="29482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https://mmm.mme.hu/charts/trends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"/>
          <p:cNvSpPr txBox="1"/>
          <p:nvPr>
            <p:ph type="title"/>
          </p:nvPr>
        </p:nvSpPr>
        <p:spPr>
          <a:xfrm>
            <a:off x="1488000" y="76200"/>
            <a:ext cx="91800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Biodiverzitás-monitorozó programok Európában</a:t>
            </a:r>
            <a:endParaRPr/>
          </a:p>
        </p:txBody>
      </p:sp>
      <p:sp>
        <p:nvSpPr>
          <p:cNvPr id="290" name="Google Shape;290;p27"/>
          <p:cNvSpPr txBox="1"/>
          <p:nvPr>
            <p:ph idx="1" type="body"/>
          </p:nvPr>
        </p:nvSpPr>
        <p:spPr>
          <a:xfrm>
            <a:off x="1752599" y="914400"/>
            <a:ext cx="8686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u-HU" sz="2400"/>
              <a:t>„EuMon” EU FP6 projekt: </a:t>
            </a:r>
            <a:r>
              <a:rPr lang="hu-HU" sz="2400" u="sng">
                <a:solidFill>
                  <a:schemeClr val="hlink"/>
                </a:solidFill>
                <a:hlinkClick r:id="rId3"/>
              </a:rPr>
              <a:t>https://www.ufz.de/index.php?en=37995</a:t>
            </a:r>
            <a:r>
              <a:rPr lang="hu-HU" sz="2400"/>
              <a:t> </a:t>
            </a:r>
            <a:endParaRPr/>
          </a:p>
        </p:txBody>
      </p:sp>
      <p:pic>
        <p:nvPicPr>
          <p:cNvPr id="291" name="Google Shape;291;p27"/>
          <p:cNvPicPr preferRelativeResize="0"/>
          <p:nvPr/>
        </p:nvPicPr>
        <p:blipFill rotWithShape="1">
          <a:blip r:embed="rId4">
            <a:alphaModFix/>
          </a:blip>
          <a:srcRect b="5185" l="0" r="35000" t="16297"/>
          <a:stretch/>
        </p:blipFill>
        <p:spPr>
          <a:xfrm>
            <a:off x="1066800" y="1560731"/>
            <a:ext cx="3060000" cy="2079229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2" name="Google Shape;292;p27"/>
          <p:cNvPicPr preferRelativeResize="0"/>
          <p:nvPr/>
        </p:nvPicPr>
        <p:blipFill rotWithShape="1">
          <a:blip r:embed="rId5">
            <a:alphaModFix/>
          </a:blip>
          <a:srcRect b="5556" l="15833" r="16666" t="17407"/>
          <a:stretch/>
        </p:blipFill>
        <p:spPr>
          <a:xfrm>
            <a:off x="1066800" y="4061022"/>
            <a:ext cx="3060000" cy="1964442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3" name="Google Shape;293;p27"/>
          <p:cNvSpPr txBox="1"/>
          <p:nvPr/>
        </p:nvSpPr>
        <p:spPr>
          <a:xfrm>
            <a:off x="6879243" y="5563456"/>
            <a:ext cx="40935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Madármonitorozás: Schmeller et al. 2012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Élőhely-monitorozás: Lengyel et al. 2008</a:t>
            </a:r>
            <a:endParaRPr/>
          </a:p>
        </p:txBody>
      </p:sp>
      <p:pic>
        <p:nvPicPr>
          <p:cNvPr descr="Number of species and habitat monitoring schemes per country in DaEuMon" id="294" name="Google Shape;294;p27"/>
          <p:cNvPicPr preferRelativeResize="0"/>
          <p:nvPr/>
        </p:nvPicPr>
        <p:blipFill rotWithShape="1">
          <a:blip r:embed="rId6">
            <a:alphaModFix/>
          </a:blip>
          <a:srcRect b="18901" l="0" r="0" t="0"/>
          <a:stretch/>
        </p:blipFill>
        <p:spPr>
          <a:xfrm>
            <a:off x="4953000" y="1560731"/>
            <a:ext cx="6019800" cy="3356394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"/>
          <p:cNvSpPr txBox="1"/>
          <p:nvPr>
            <p:ph type="title"/>
          </p:nvPr>
        </p:nvSpPr>
        <p:spPr>
          <a:xfrm>
            <a:off x="1935163" y="273600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biodiverzitás-monitorozás</a:t>
            </a:r>
            <a:endParaRPr sz="3600"/>
          </a:p>
        </p:txBody>
      </p:sp>
      <p:sp>
        <p:nvSpPr>
          <p:cNvPr id="300" name="Google Shape;300;p28"/>
          <p:cNvSpPr txBox="1"/>
          <p:nvPr>
            <p:ph idx="1" type="body"/>
          </p:nvPr>
        </p:nvSpPr>
        <p:spPr>
          <a:xfrm>
            <a:off x="762000" y="1096963"/>
            <a:ext cx="9601200" cy="850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célok, megközelítések, módszerek rendkívül változatosak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közös tulajdonság: cél a </a:t>
            </a:r>
            <a:r>
              <a:rPr b="1" lang="hu-HU" sz="2000">
                <a:solidFill>
                  <a:srgbClr val="C00000"/>
                </a:solidFill>
              </a:rPr>
              <a:t>változás kimutatásának képessége </a:t>
            </a:r>
            <a:r>
              <a:rPr lang="hu-HU" sz="2000"/>
              <a:t>(ability to detect changes)</a:t>
            </a:r>
            <a:endParaRPr/>
          </a:p>
        </p:txBody>
      </p:sp>
      <p:pic>
        <p:nvPicPr>
          <p:cNvPr descr="2007_kvadratok_pontok" id="301" name="Google Shape;301;p28"/>
          <p:cNvPicPr preferRelativeResize="0"/>
          <p:nvPr/>
        </p:nvPicPr>
        <p:blipFill rotWithShape="1">
          <a:blip r:embed="rId3">
            <a:alphaModFix/>
          </a:blip>
          <a:srcRect b="17473" l="54057" r="0" t="15036"/>
          <a:stretch/>
        </p:blipFill>
        <p:spPr>
          <a:xfrm>
            <a:off x="1524000" y="2371725"/>
            <a:ext cx="2878295" cy="3048000"/>
          </a:xfrm>
          <a:prstGeom prst="rect">
            <a:avLst/>
          </a:prstGeom>
          <a:noFill/>
          <a:ln cap="flat" cmpd="sng" w="9525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02" name="Google Shape;30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2425" y="2286000"/>
            <a:ext cx="5364163" cy="35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 txBox="1"/>
          <p:nvPr/>
        </p:nvSpPr>
        <p:spPr>
          <a:xfrm>
            <a:off x="8393906" y="5810250"/>
            <a:ext cx="244842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Gregory &amp; van Strien 2010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"/>
          <p:cNvSpPr txBox="1"/>
          <p:nvPr>
            <p:ph type="title"/>
          </p:nvPr>
        </p:nvSpPr>
        <p:spPr>
          <a:xfrm>
            <a:off x="1981200" y="27463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Monitorozás = mérés</a:t>
            </a:r>
            <a:endParaRPr/>
          </a:p>
        </p:txBody>
      </p:sp>
      <p:sp>
        <p:nvSpPr>
          <p:cNvPr id="309" name="Google Shape;309;p29"/>
          <p:cNvSpPr txBox="1"/>
          <p:nvPr>
            <p:ph idx="1" type="body"/>
          </p:nvPr>
        </p:nvSpPr>
        <p:spPr>
          <a:xfrm>
            <a:off x="990600" y="1257300"/>
            <a:ext cx="102108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Teljes mérés</a:t>
            </a:r>
            <a:r>
              <a:rPr lang="hu-HU" sz="2000"/>
              <a:t> (cenzus)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ha minden egyedet mérünk (számolunk): abszolút számok (pl. dolomitlen)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Mintavételen alapuló mérés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ha nem tudunk minden egyedet mérni: relatív számok, indexek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b="1" lang="hu-HU" sz="2000">
                <a:solidFill>
                  <a:srgbClr val="C00000"/>
                </a:solidFill>
              </a:rPr>
              <a:t>statisztikai populáció</a:t>
            </a:r>
            <a:r>
              <a:rPr lang="hu-HU" sz="2000"/>
              <a:t>: az összes vizsgálati objektum, melyre eredményeink vonatkoztathatóak ( ≠ biológiai populáció!)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b="1" lang="hu-HU" sz="2000">
                <a:solidFill>
                  <a:srgbClr val="C00000"/>
                </a:solidFill>
              </a:rPr>
              <a:t>minta</a:t>
            </a:r>
            <a:r>
              <a:rPr lang="hu-HU" sz="2000"/>
              <a:t>: a statisztikai populációnak az a része, melyet a valóságban is mérünk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hu-HU" sz="1800"/>
              <a:t>statisztikai minta (mérések → adathalmaz)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hu-HU" sz="1800"/>
              <a:t>fizikai minta (pl. talajminta)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b="1" lang="hu-HU" sz="2000">
                <a:solidFill>
                  <a:srgbClr val="C00000"/>
                </a:solidFill>
              </a:rPr>
              <a:t>mintavételi egység</a:t>
            </a:r>
            <a:r>
              <a:rPr lang="hu-HU" sz="2000"/>
              <a:t>: amin a mérés fizikailag történik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b="1" lang="hu-HU" sz="2000">
                <a:solidFill>
                  <a:srgbClr val="C00000"/>
                </a:solidFill>
              </a:rPr>
              <a:t>reprezentativitás</a:t>
            </a:r>
            <a:r>
              <a:rPr lang="hu-HU" sz="2000"/>
              <a:t>: adatok jól jellemezzék azt, amit monitorozni akarunk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mezei pacsirta (</a:t>
            </a:r>
            <a:r>
              <a:rPr i="1" lang="hu-HU" sz="3600"/>
              <a:t>Alauda arvensis</a:t>
            </a:r>
            <a:r>
              <a:rPr lang="hu-HU" sz="3600"/>
              <a:t>) állományváltozása</a:t>
            </a:r>
            <a:endParaRPr/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 b="22385" l="0" r="0" t="0"/>
          <a:stretch/>
        </p:blipFill>
        <p:spPr>
          <a:xfrm>
            <a:off x="1842191" y="1676400"/>
            <a:ext cx="8507618" cy="374141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>
            <p:ph idx="1" type="body"/>
          </p:nvPr>
        </p:nvSpPr>
        <p:spPr>
          <a:xfrm>
            <a:off x="8915400" y="6126163"/>
            <a:ext cx="26670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hu-HU" sz="2000"/>
              <a:t>Baillie et al. 2004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"/>
          <p:cNvSpPr txBox="1"/>
          <p:nvPr>
            <p:ph type="title"/>
          </p:nvPr>
        </p:nvSpPr>
        <p:spPr>
          <a:xfrm>
            <a:off x="0" y="0"/>
            <a:ext cx="87630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/>
              <a:t>Mintavételi szabályok a reprezentativitás érdekében</a:t>
            </a:r>
            <a:endParaRPr/>
          </a:p>
        </p:txBody>
      </p:sp>
      <p:sp>
        <p:nvSpPr>
          <p:cNvPr id="315" name="Google Shape;315;p30"/>
          <p:cNvSpPr txBox="1"/>
          <p:nvPr>
            <p:ph idx="1" type="body"/>
          </p:nvPr>
        </p:nvSpPr>
        <p:spPr>
          <a:xfrm>
            <a:off x="457200" y="990600"/>
            <a:ext cx="83058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hu-HU" sz="1800"/>
              <a:t>Adatpontok függetlensége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mintavételi egység ≡ statisztikai populáció egyede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egyik egység mintába kerülését a másik egység mintába kerülése ne befolyásolja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hu-HU" sz="1800"/>
              <a:t>Randomizálás</a:t>
            </a:r>
            <a:endParaRPr b="1" sz="18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cél: a statisztikai populáció egyedei egyenlő eséllyel kerülhessenek a mintába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ha bizonyos egyedek bekerülése befolyásolja más egyedek bekerülését: torz minta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zavaró tényezők hatásának kiszűrésére is (pl. napszakos vagy térbeli különbségek)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hu-HU" sz="1800"/>
              <a:t>Standardizálás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egy változó bizonyos szinten való tartása (pl. napszakos vagy térbeli különbségek)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érvényesség↓, kivitelezhetőség↑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hu-HU" sz="1800"/>
              <a:t>Ismételt mérés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„egy mérés nem mérés” → ismételt mérés → statisztikai minta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ismételhetőség: saját kutatásunkon belül, más kutatások számára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mérési hiba becslésére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hu-HU" sz="1600"/>
              <a:t>akkurátusság: mért és valós érték közelsége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hu-HU" sz="1600"/>
              <a:t>precizitás: ismételt mérések közelsége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descr="A picture containing tree, plant, poplar, beech&#10;&#10;Description automatically generated" id="316" name="Google Shape;31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096125" y="1762125"/>
            <a:ext cx="68580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/>
          <p:nvPr>
            <p:ph type="title"/>
          </p:nvPr>
        </p:nvSpPr>
        <p:spPr>
          <a:xfrm>
            <a:off x="1981200" y="27463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Monitorozás = időben ismételt mérés</a:t>
            </a:r>
            <a:endParaRPr/>
          </a:p>
        </p:txBody>
      </p:sp>
      <p:pic>
        <p:nvPicPr>
          <p:cNvPr id="322" name="Google Shape;322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1295400"/>
            <a:ext cx="5929648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1"/>
          <p:cNvSpPr txBox="1"/>
          <p:nvPr/>
        </p:nvSpPr>
        <p:spPr>
          <a:xfrm>
            <a:off x="838200" y="1219200"/>
            <a:ext cx="3429000" cy="4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Mérés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Állomány-nagyság, denzitás, abundancia stb.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Mérési hiba és pontosság: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1" i="0" lang="hu-H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hiba (accuracy)</a:t>
            </a:r>
            <a:r>
              <a:rPr b="0" i="0" lang="hu-H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mért és valós érték közelsége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1" i="0" lang="hu-H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precizitás</a:t>
            </a:r>
            <a:r>
              <a:rPr b="0" i="0" lang="hu-H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ismételt mérések közelsége</a:t>
            </a:r>
            <a:endParaRPr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"/>
          <p:cNvSpPr txBox="1"/>
          <p:nvPr>
            <p:ph type="title"/>
          </p:nvPr>
        </p:nvSpPr>
        <p:spPr>
          <a:xfrm>
            <a:off x="1676400" y="274638"/>
            <a:ext cx="8839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Mért adatok elemzése pl. lineáris regresszióval</a:t>
            </a:r>
            <a:endParaRPr/>
          </a:p>
        </p:txBody>
      </p:sp>
      <p:pic>
        <p:nvPicPr>
          <p:cNvPr id="329" name="Google Shape;329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8164" y="1219201"/>
            <a:ext cx="7130382" cy="493524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2"/>
          <p:cNvSpPr txBox="1"/>
          <p:nvPr/>
        </p:nvSpPr>
        <p:spPr>
          <a:xfrm>
            <a:off x="5451673" y="6154443"/>
            <a:ext cx="12833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= </a:t>
            </a:r>
            <a:r>
              <a:rPr b="1" lang="hu-HU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 </a:t>
            </a:r>
            <a:r>
              <a:rPr b="1" lang="hu-HU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2"/>
          <p:cNvSpPr/>
          <p:nvPr/>
        </p:nvSpPr>
        <p:spPr>
          <a:xfrm>
            <a:off x="3516630" y="5330190"/>
            <a:ext cx="152400" cy="2286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2"/>
          <p:cNvSpPr txBox="1"/>
          <p:nvPr/>
        </p:nvSpPr>
        <p:spPr>
          <a:xfrm>
            <a:off x="3200400" y="5259824"/>
            <a:ext cx="3129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cxnSp>
        <p:nvCxnSpPr>
          <p:cNvPr id="333" name="Google Shape;333;p32"/>
          <p:cNvCxnSpPr/>
          <p:nvPr/>
        </p:nvCxnSpPr>
        <p:spPr>
          <a:xfrm>
            <a:off x="4267200" y="5029200"/>
            <a:ext cx="228600" cy="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4" name="Google Shape;334;p32"/>
          <p:cNvCxnSpPr/>
          <p:nvPr/>
        </p:nvCxnSpPr>
        <p:spPr>
          <a:xfrm rot="10800000">
            <a:off x="4495800" y="4800600"/>
            <a:ext cx="0" cy="2286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5" name="Google Shape;335;p32"/>
          <p:cNvCxnSpPr/>
          <p:nvPr/>
        </p:nvCxnSpPr>
        <p:spPr>
          <a:xfrm>
            <a:off x="4267200" y="5029200"/>
            <a:ext cx="0" cy="52959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336" name="Google Shape;336;p32"/>
          <p:cNvCxnSpPr/>
          <p:nvPr/>
        </p:nvCxnSpPr>
        <p:spPr>
          <a:xfrm>
            <a:off x="4495800" y="5029200"/>
            <a:ext cx="0" cy="52959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37" name="Google Shape;337;p32"/>
          <p:cNvSpPr txBox="1"/>
          <p:nvPr/>
        </p:nvSpPr>
        <p:spPr>
          <a:xfrm>
            <a:off x="4129926" y="5487285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338" name="Google Shape;338;p32"/>
          <p:cNvSpPr txBox="1"/>
          <p:nvPr/>
        </p:nvSpPr>
        <p:spPr>
          <a:xfrm>
            <a:off x="4258400" y="5487285"/>
            <a:ext cx="4780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x+1</a:t>
            </a:r>
            <a:endParaRPr/>
          </a:p>
        </p:txBody>
      </p:sp>
      <p:sp>
        <p:nvSpPr>
          <p:cNvPr id="339" name="Google Shape;339;p32"/>
          <p:cNvSpPr txBox="1"/>
          <p:nvPr/>
        </p:nvSpPr>
        <p:spPr>
          <a:xfrm>
            <a:off x="4507485" y="4730234"/>
            <a:ext cx="3257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cxnSp>
        <p:nvCxnSpPr>
          <p:cNvPr id="340" name="Google Shape;340;p32"/>
          <p:cNvCxnSpPr/>
          <p:nvPr/>
        </p:nvCxnSpPr>
        <p:spPr>
          <a:xfrm>
            <a:off x="4086225" y="4848225"/>
            <a:ext cx="0" cy="2880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1" name="Google Shape;341;p32"/>
          <p:cNvSpPr txBox="1"/>
          <p:nvPr/>
        </p:nvSpPr>
        <p:spPr>
          <a:xfrm rot="-1074054">
            <a:off x="2200003" y="4577219"/>
            <a:ext cx="12923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„reziduum”</a:t>
            </a:r>
            <a:endParaRPr/>
          </a:p>
        </p:txBody>
      </p:sp>
      <p:cxnSp>
        <p:nvCxnSpPr>
          <p:cNvPr id="342" name="Google Shape;342;p32"/>
          <p:cNvCxnSpPr/>
          <p:nvPr/>
        </p:nvCxnSpPr>
        <p:spPr>
          <a:xfrm>
            <a:off x="3386138" y="4761885"/>
            <a:ext cx="688403" cy="23034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3" name="Google Shape;343;p32"/>
          <p:cNvSpPr txBox="1"/>
          <p:nvPr/>
        </p:nvSpPr>
        <p:spPr>
          <a:xfrm>
            <a:off x="6754088" y="5715000"/>
            <a:ext cx="156645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Idő (évek stb.)</a:t>
            </a:r>
            <a:endParaRPr/>
          </a:p>
        </p:txBody>
      </p:sp>
      <p:sp>
        <p:nvSpPr>
          <p:cNvPr id="344" name="Google Shape;344;p32"/>
          <p:cNvSpPr txBox="1"/>
          <p:nvPr/>
        </p:nvSpPr>
        <p:spPr>
          <a:xfrm rot="-5400000">
            <a:off x="1898638" y="3410061"/>
            <a:ext cx="189507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Populáció mérete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"/>
          <p:cNvSpPr txBox="1"/>
          <p:nvPr>
            <p:ph type="title"/>
          </p:nvPr>
        </p:nvSpPr>
        <p:spPr>
          <a:xfrm>
            <a:off x="1981200" y="27463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Elemzés és értelmezés</a:t>
            </a:r>
            <a:endParaRPr/>
          </a:p>
        </p:txBody>
      </p:sp>
      <p:sp>
        <p:nvSpPr>
          <p:cNvPr id="350" name="Google Shape;350;p33"/>
          <p:cNvSpPr txBox="1"/>
          <p:nvPr>
            <p:ph idx="1" type="body"/>
          </p:nvPr>
        </p:nvSpPr>
        <p:spPr>
          <a:xfrm>
            <a:off x="1981200" y="1219200"/>
            <a:ext cx="8229600" cy="882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Statisztikai teszt: szignifikáns-e a trend vagy nem („random”)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Mindig a nullhipotézist teszteljük („nincs trend”)</a:t>
            </a:r>
            <a:endParaRPr/>
          </a:p>
        </p:txBody>
      </p:sp>
      <p:graphicFrame>
        <p:nvGraphicFramePr>
          <p:cNvPr id="351" name="Google Shape;351;p33"/>
          <p:cNvGraphicFramePr/>
          <p:nvPr/>
        </p:nvGraphicFramePr>
        <p:xfrm>
          <a:off x="1981200" y="2667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{B1189CF4-78C3-46B1-AF07-F9FBEA4FF402}</a:tableStyleId>
              </a:tblPr>
              <a:tblGrid>
                <a:gridCol w="2183125"/>
                <a:gridCol w="3207075"/>
                <a:gridCol w="28959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u="none" cap="none" strike="noStrike"/>
                        <a:t>Valóság</a:t>
                      </a:r>
                      <a:endParaRPr/>
                    </a:p>
                  </a:txBody>
                  <a:tcPr marT="45725" marB="4572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/>
                        <a:t>Statisztikai teszt eredménye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800"/>
                        <a:t>H</a:t>
                      </a:r>
                      <a:r>
                        <a:rPr b="1" baseline="-25000" lang="hu-HU" sz="1800"/>
                        <a:t>0</a:t>
                      </a:r>
                      <a:r>
                        <a:rPr b="1" lang="hu-HU" sz="1800"/>
                        <a:t> elfogadása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800"/>
                        <a:t>H</a:t>
                      </a:r>
                      <a:r>
                        <a:rPr b="1" baseline="-25000" lang="hu-HU" sz="1800"/>
                        <a:t>0</a:t>
                      </a:r>
                      <a:r>
                        <a:rPr b="1" lang="hu-HU" sz="1800"/>
                        <a:t> </a:t>
                      </a:r>
                      <a:r>
                        <a:rPr b="1" lang="hu-HU" sz="1800"/>
                        <a:t>elutasítása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800"/>
                        <a:t>H</a:t>
                      </a:r>
                      <a:r>
                        <a:rPr b="1" baseline="-25000" lang="hu-HU" sz="1800"/>
                        <a:t>0</a:t>
                      </a:r>
                      <a:r>
                        <a:rPr b="1" lang="hu-HU" sz="1800"/>
                        <a:t> igaz (nincs trend)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/>
                        <a:t>Helyes döntés (1 – α)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/>
                        <a:t>Elsőfajú</a:t>
                      </a:r>
                      <a:r>
                        <a:rPr lang="hu-HU" sz="1800"/>
                        <a:t> hiba (Type I error, α)</a:t>
                      </a:r>
                      <a:endParaRPr sz="18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800"/>
                        <a:t>H</a:t>
                      </a:r>
                      <a:r>
                        <a:rPr b="1" baseline="-25000" lang="hu-HU" sz="1800"/>
                        <a:t>0</a:t>
                      </a:r>
                      <a:r>
                        <a:rPr b="1" lang="hu-HU" sz="1800"/>
                        <a:t> hamis (van trend)</a:t>
                      </a:r>
                      <a:endParaRPr b="1"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/>
                        <a:t>Másodfajú</a:t>
                      </a:r>
                      <a:r>
                        <a:rPr lang="hu-HU" sz="1800"/>
                        <a:t> hiba (Type II error, β)</a:t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/>
                        <a:t>Helyes döntés</a:t>
                      </a:r>
                      <a:r>
                        <a:rPr lang="hu-HU" sz="1800"/>
                        <a:t> (1 – β)</a:t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52" name="Google Shape;352;p33"/>
          <p:cNvSpPr txBox="1"/>
          <p:nvPr/>
        </p:nvSpPr>
        <p:spPr>
          <a:xfrm>
            <a:off x="6477001" y="6248400"/>
            <a:ext cx="37391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Taylor &amp; Gerrodette (1993) Cons. Biol.</a:t>
            </a:r>
            <a:endParaRPr/>
          </a:p>
        </p:txBody>
      </p:sp>
      <p:sp>
        <p:nvSpPr>
          <p:cNvPr id="353" name="Google Shape;353;p33"/>
          <p:cNvSpPr txBox="1"/>
          <p:nvPr/>
        </p:nvSpPr>
        <p:spPr>
          <a:xfrm>
            <a:off x="1981200" y="472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Statisztikai tesztekben általában elsőfajú hiba a fontosabb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Monitorozásban NAGY szerepe van a másodfajú hibának is! </a:t>
            </a:r>
            <a:b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(= „</a:t>
            </a:r>
            <a:r>
              <a:rPr b="1" lang="hu-HU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van trend, de nem tudjuk kimutatni</a:t>
            </a: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”)</a:t>
            </a:r>
            <a:endParaRPr/>
          </a:p>
        </p:txBody>
      </p:sp>
      <p:grpSp>
        <p:nvGrpSpPr>
          <p:cNvPr id="354" name="Google Shape;354;p33"/>
          <p:cNvGrpSpPr/>
          <p:nvPr/>
        </p:nvGrpSpPr>
        <p:grpSpPr>
          <a:xfrm>
            <a:off x="9448799" y="4008223"/>
            <a:ext cx="2674438" cy="1009037"/>
            <a:chOff x="7924798" y="4008222"/>
            <a:chExt cx="2674438" cy="1009037"/>
          </a:xfrm>
        </p:grpSpPr>
        <p:sp>
          <p:nvSpPr>
            <p:cNvPr id="355" name="Google Shape;355;p33"/>
            <p:cNvSpPr txBox="1"/>
            <p:nvPr/>
          </p:nvSpPr>
          <p:spPr>
            <a:xfrm rot="-678875">
              <a:off x="7938322" y="4361334"/>
              <a:ext cx="2647391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hu-HU" sz="20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Statisztikai erő (power)</a:t>
              </a:r>
              <a:endParaRPr/>
            </a:p>
          </p:txBody>
        </p:sp>
        <p:cxnSp>
          <p:nvCxnSpPr>
            <p:cNvPr id="356" name="Google Shape;356;p33"/>
            <p:cNvCxnSpPr>
              <a:stCxn id="355" idx="0"/>
            </p:cNvCxnSpPr>
            <p:nvPr/>
          </p:nvCxnSpPr>
          <p:spPr>
            <a:xfrm rot="10800000">
              <a:off x="8267568" y="4008222"/>
              <a:ext cx="955200" cy="357000"/>
            </a:xfrm>
            <a:prstGeom prst="straightConnector1">
              <a:avLst/>
            </a:prstGeom>
            <a:noFill/>
            <a:ln cap="flat" cmpd="sng" w="38100">
              <a:solidFill>
                <a:srgbClr val="C0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4"/>
          <p:cNvPicPr preferRelativeResize="0"/>
          <p:nvPr/>
        </p:nvPicPr>
        <p:blipFill rotWithShape="1">
          <a:blip r:embed="rId3">
            <a:alphaModFix/>
          </a:blip>
          <a:srcRect b="5556" l="31667" r="32500" t="14445"/>
          <a:stretch/>
        </p:blipFill>
        <p:spPr>
          <a:xfrm>
            <a:off x="7700182" y="1600200"/>
            <a:ext cx="4038600" cy="507167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4"/>
          <p:cNvSpPr txBox="1"/>
          <p:nvPr>
            <p:ph type="title"/>
          </p:nvPr>
        </p:nvSpPr>
        <p:spPr>
          <a:xfrm>
            <a:off x="1981200" y="27463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Statisztikai erő</a:t>
            </a:r>
            <a:endParaRPr/>
          </a:p>
        </p:txBody>
      </p:sp>
      <p:sp>
        <p:nvSpPr>
          <p:cNvPr id="364" name="Google Shape;364;p34"/>
          <p:cNvSpPr txBox="1"/>
          <p:nvPr/>
        </p:nvSpPr>
        <p:spPr>
          <a:xfrm>
            <a:off x="177299" y="6225126"/>
            <a:ext cx="351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Nielsen et al. (2009) Biodiv. &amp; Cons.</a:t>
            </a:r>
            <a:endParaRPr/>
          </a:p>
        </p:txBody>
      </p:sp>
      <p:sp>
        <p:nvSpPr>
          <p:cNvPr id="365" name="Google Shape;365;p34"/>
          <p:cNvSpPr txBox="1"/>
          <p:nvPr>
            <p:ph idx="1" type="body"/>
          </p:nvPr>
        </p:nvSpPr>
        <p:spPr>
          <a:xfrm>
            <a:off x="1981200" y="11430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Milyen jól tudjuk a trendet becsülni = változás kimutatásának képessége!</a:t>
            </a:r>
            <a:endParaRPr/>
          </a:p>
        </p:txBody>
      </p:sp>
      <p:pic>
        <p:nvPicPr>
          <p:cNvPr id="366" name="Google Shape;366;p34"/>
          <p:cNvPicPr preferRelativeResize="0"/>
          <p:nvPr/>
        </p:nvPicPr>
        <p:blipFill rotWithShape="1">
          <a:blip r:embed="rId4">
            <a:alphaModFix/>
          </a:blip>
          <a:srcRect b="12137" l="34135" r="35597" t="17407"/>
          <a:stretch/>
        </p:blipFill>
        <p:spPr>
          <a:xfrm>
            <a:off x="304800" y="1894676"/>
            <a:ext cx="3200400" cy="419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 rotWithShape="1">
          <a:blip r:embed="rId5">
            <a:alphaModFix/>
          </a:blip>
          <a:srcRect b="5060" l="32500" r="33334" t="14940"/>
          <a:stretch/>
        </p:blipFill>
        <p:spPr>
          <a:xfrm>
            <a:off x="3949924" y="1676400"/>
            <a:ext cx="3750258" cy="493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Bizonytalanság és forrásai</a:t>
            </a:r>
            <a:endParaRPr/>
          </a:p>
        </p:txBody>
      </p:sp>
      <p:sp>
        <p:nvSpPr>
          <p:cNvPr id="373" name="Google Shape;373;p35"/>
          <p:cNvSpPr txBox="1"/>
          <p:nvPr>
            <p:ph idx="1" type="body"/>
          </p:nvPr>
        </p:nvSpPr>
        <p:spPr>
          <a:xfrm>
            <a:off x="609600" y="1600201"/>
            <a:ext cx="109728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hu-HU" sz="2800"/>
              <a:t>Bizonytalanság (uncertainty) forrásai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800"/>
              <a:t>Kik az érintettek, ki monitoroz, mit mintázunk, hol mintázunk, mintavétel területi és időbeli reprezentativitása, ok-okozati összefüggések, fajok elterjedése, fajok detektabilitása, fajok határozása, távérzékelés, komplementaritás, rétegzettség érvényessége, adatminőség, adatkezelés, adatfeldolgozás stb.</a:t>
            </a:r>
            <a:endParaRPr/>
          </a:p>
        </p:txBody>
      </p:sp>
      <p:sp>
        <p:nvSpPr>
          <p:cNvPr id="374" name="Google Shape;374;p35"/>
          <p:cNvSpPr txBox="1"/>
          <p:nvPr/>
        </p:nvSpPr>
        <p:spPr>
          <a:xfrm>
            <a:off x="9067800" y="6300260"/>
            <a:ext cx="29429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Magnusson (2014) Nat. Cons.</a:t>
            </a:r>
            <a:endParaRPr/>
          </a:p>
        </p:txBody>
      </p:sp>
      <p:sp>
        <p:nvSpPr>
          <p:cNvPr id="375" name="Google Shape;375;p35"/>
          <p:cNvSpPr txBox="1"/>
          <p:nvPr/>
        </p:nvSpPr>
        <p:spPr>
          <a:xfrm>
            <a:off x="609600" y="1600201"/>
            <a:ext cx="109728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hu-H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Bizonytalanság (uncertainty) forrásai a monitorozásban</a:t>
            </a:r>
            <a:endParaRPr/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u-H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Kik az érintettek, </a:t>
            </a:r>
            <a:r>
              <a:rPr lang="hu-HU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ki monitoroz</a:t>
            </a:r>
            <a:r>
              <a:rPr lang="hu-H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mit mintázunk, hol mintázunk, mintavétel területi és időbeli </a:t>
            </a:r>
            <a:r>
              <a:rPr lang="hu-HU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reprezentativitása</a:t>
            </a:r>
            <a:r>
              <a:rPr lang="hu-H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ok-okozati összefüggések, fajok elterjedése, fajok </a:t>
            </a:r>
            <a:r>
              <a:rPr lang="hu-HU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detektabilitása</a:t>
            </a:r>
            <a:r>
              <a:rPr lang="hu-H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fajok határozása, távérzékelés, komplementaritás, rétegzettség érvényessége, adatminőség, adatkezelés, adatfeldolgozás stb.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/>
          <p:nvPr>
            <p:ph type="title"/>
          </p:nvPr>
        </p:nvSpPr>
        <p:spPr>
          <a:xfrm>
            <a:off x="609600" y="42000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Detektabilitás, észlelhetőség</a:t>
            </a:r>
            <a:endParaRPr/>
          </a:p>
        </p:txBody>
      </p:sp>
      <p:sp>
        <p:nvSpPr>
          <p:cNvPr id="381" name="Google Shape;381;p36"/>
          <p:cNvSpPr txBox="1"/>
          <p:nvPr>
            <p:ph idx="1" type="body"/>
          </p:nvPr>
        </p:nvSpPr>
        <p:spPr>
          <a:xfrm>
            <a:off x="304800" y="1219200"/>
            <a:ext cx="11277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évszak, napszak, időjárás, élőhely, távolság, haladási sebesség, faj aktivitása, viselkedése, monitorozók gyakorlottsága stb.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University of East Anglia kampusz tavánál récék, sirályok és fűzfák számlálása egyetemi hallgatókkal (</a:t>
            </a:r>
            <a:r>
              <a:rPr b="1" lang="hu-HU" sz="2400"/>
              <a:t>Sutherland 2000</a:t>
            </a:r>
            <a:r>
              <a:rPr lang="hu-HU" sz="2400"/>
              <a:t>), variációs koefficiensek (szórás/átlag*100):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Récék: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Sirályok: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Fűzfák: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Detektabilitás figyelembe vételére számos lehetőség: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Időbeli ismétlések (occupancy modelling)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Távolságon alapuló mintavételi módszerek (distance sampling)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Jelölés-visszafogáson alapuló módszerek (capture-mark-recapture)</a:t>
            </a:r>
            <a:endParaRPr/>
          </a:p>
        </p:txBody>
      </p:sp>
      <p:sp>
        <p:nvSpPr>
          <p:cNvPr id="382" name="Google Shape;382;p36"/>
          <p:cNvSpPr txBox="1"/>
          <p:nvPr/>
        </p:nvSpPr>
        <p:spPr>
          <a:xfrm>
            <a:off x="3004522" y="3306096"/>
            <a:ext cx="659667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18%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37%			→ </a:t>
            </a:r>
            <a:r>
              <a:rPr b="1" lang="hu-HU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világos instrukciók </a:t>
            </a: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fontossága!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137% (12 – 260)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4150" y="1828800"/>
            <a:ext cx="7483699" cy="43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7"/>
          <p:cNvSpPr txBox="1"/>
          <p:nvPr>
            <p:ph type="title"/>
          </p:nvPr>
        </p:nvSpPr>
        <p:spPr>
          <a:xfrm>
            <a:off x="58928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Gyakoriság, detektabilitás és statisztikai erő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"/>
          <p:cNvSpPr txBox="1"/>
          <p:nvPr>
            <p:ph type="title"/>
          </p:nvPr>
        </p:nvSpPr>
        <p:spPr>
          <a:xfrm>
            <a:off x="609600" y="274638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Élőhely-monitorozás</a:t>
            </a:r>
            <a:endParaRPr/>
          </a:p>
        </p:txBody>
      </p:sp>
      <p:sp>
        <p:nvSpPr>
          <p:cNvPr id="394" name="Google Shape;394;p38"/>
          <p:cNvSpPr txBox="1"/>
          <p:nvPr>
            <p:ph idx="1" type="body"/>
          </p:nvPr>
        </p:nvSpPr>
        <p:spPr>
          <a:xfrm>
            <a:off x="457200" y="1219200"/>
            <a:ext cx="6663174" cy="5105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élőhelytípusok területi és minőségi változásainak nyomon követése</a:t>
            </a:r>
            <a:endParaRPr sz="20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tájablakokban vagy faltól falig</a:t>
            </a:r>
            <a:endParaRPr sz="20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megközelítések: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terepi mintavételezés, térképezés (</a:t>
            </a:r>
            <a:r>
              <a:rPr i="1" lang="hu-HU" sz="2000"/>
              <a:t>in situ</a:t>
            </a:r>
            <a:r>
              <a:rPr lang="hu-HU" sz="2000"/>
              <a:t> field sampling)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távérzékelés (remote sensing</a:t>
            </a:r>
            <a:r>
              <a:rPr lang="hu-HU" sz="1600"/>
              <a:t>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régi térképek feldolgozása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csereviszony (trade-off) a térbeli és időbeli </a:t>
            </a:r>
            <a:br>
              <a:rPr lang="hu-HU" sz="2400"/>
            </a:br>
            <a:r>
              <a:rPr lang="hu-HU" sz="2400"/>
              <a:t>lépték mentén:</a:t>
            </a:r>
            <a:endParaRPr sz="20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terepi mintavétel: kisebb lépték</a:t>
            </a:r>
            <a:endParaRPr sz="18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távérzékelés: nagyobb lépték</a:t>
            </a:r>
            <a:endParaRPr sz="1800"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optimális megoldás: a kettő együtt, egymást kiegészítve</a:t>
            </a:r>
            <a:endParaRPr sz="18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395" name="Google Shape;39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5574" y="1752600"/>
            <a:ext cx="5135851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8"/>
          <p:cNvSpPr/>
          <p:nvPr/>
        </p:nvSpPr>
        <p:spPr>
          <a:xfrm>
            <a:off x="8305800" y="5257800"/>
            <a:ext cx="36561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Bíró et al. (2006). NBmR eredmények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9"/>
          <p:cNvSpPr txBox="1"/>
          <p:nvPr>
            <p:ph type="title"/>
          </p:nvPr>
        </p:nvSpPr>
        <p:spPr>
          <a:xfrm>
            <a:off x="1600200" y="274638"/>
            <a:ext cx="8991600" cy="86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biodiverzitás-monitorozás egyik fő kihívása</a:t>
            </a:r>
            <a:endParaRPr sz="3600"/>
          </a:p>
        </p:txBody>
      </p:sp>
      <p:sp>
        <p:nvSpPr>
          <p:cNvPr id="402" name="Google Shape;402;p39"/>
          <p:cNvSpPr txBox="1"/>
          <p:nvPr>
            <p:ph idx="1" type="body"/>
          </p:nvPr>
        </p:nvSpPr>
        <p:spPr>
          <a:xfrm>
            <a:off x="914400" y="1447800"/>
            <a:ext cx="10820400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Optimális monitorozó rendszer ≈ Szent Grál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A legtöbbször </a:t>
            </a:r>
            <a:r>
              <a:rPr b="1" lang="hu-HU" sz="2400"/>
              <a:t>nem ismert </a:t>
            </a:r>
            <a:r>
              <a:rPr lang="hu-HU" sz="2400"/>
              <a:t>olyan monitorozási módszer, mely optimális (maximális információ/erőfeszítés arányú) és mindig biztosítja a változás kimutatásának képességét (azaz a magas statisztikai erőt)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Lehetséges-e a monitorozó programok összehasonlítása a meta-adatok alapján lehetséges (?)</a:t>
            </a:r>
            <a:endParaRPr/>
          </a:p>
        </p:txBody>
      </p:sp>
      <p:pic>
        <p:nvPicPr>
          <p:cNvPr descr="41_GyomosPipacsosKamillas.JPG" id="403" name="Google Shape;40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5303838"/>
            <a:ext cx="2332038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gtelepedoZsiokas.JPG" id="404" name="Google Shape;40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0" y="5303838"/>
            <a:ext cx="2332038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rosPoloska-GraphosomaLineatum_RUFI.jpg" id="405" name="Google Shape;40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5303838"/>
            <a:ext cx="2332038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7_VorosVercse_RUFI.jpg" id="406" name="Google Shape;406;p39"/>
          <p:cNvPicPr preferRelativeResize="0"/>
          <p:nvPr/>
        </p:nvPicPr>
        <p:blipFill rotWithShape="1">
          <a:blip r:embed="rId6">
            <a:alphaModFix/>
          </a:blip>
          <a:srcRect b="0" l="3265" r="0" t="0"/>
          <a:stretch/>
        </p:blipFill>
        <p:spPr>
          <a:xfrm>
            <a:off x="8410576" y="5303838"/>
            <a:ext cx="2257425" cy="155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Gyakori, mezőgazdasági élőhelyekhez kötődő fajok fészkelő állományainak változása 1980 és 2019 között</a:t>
            </a:r>
            <a:endParaRPr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 b="30671" l="0" r="0" t="8889"/>
          <a:stretch/>
        </p:blipFill>
        <p:spPr>
          <a:xfrm>
            <a:off x="884695" y="1828800"/>
            <a:ext cx="10422610" cy="414496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>
            <p:ph idx="1" type="body"/>
          </p:nvPr>
        </p:nvSpPr>
        <p:spPr>
          <a:xfrm>
            <a:off x="8915400" y="6126163"/>
            <a:ext cx="26670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hu-HU" sz="2000"/>
              <a:t>Szép et al. 2011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0"/>
          <p:cNvSpPr txBox="1"/>
          <p:nvPr>
            <p:ph type="title"/>
          </p:nvPr>
        </p:nvSpPr>
        <p:spPr>
          <a:xfrm>
            <a:off x="1036320" y="76200"/>
            <a:ext cx="1001268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Értékelés (evaluation) és viszonyítás (benchmarking)</a:t>
            </a:r>
            <a:endParaRPr sz="3600"/>
          </a:p>
        </p:txBody>
      </p:sp>
      <p:sp>
        <p:nvSpPr>
          <p:cNvPr id="412" name="Google Shape;412;p40"/>
          <p:cNvSpPr txBox="1"/>
          <p:nvPr>
            <p:ph idx="1" type="body"/>
          </p:nvPr>
        </p:nvSpPr>
        <p:spPr>
          <a:xfrm>
            <a:off x="381000" y="971476"/>
            <a:ext cx="11506200" cy="3905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A benchmarking „olyan elemzési és tervezési eszköz, mely lehetővé teszi a vállalat összehasonlítását a versenytársak legjobbjaival, valamint más iparágakba tartozó vállalkozásokkal.” ... „(...) folyamat során a vállalat különböző módszereit, folyamatait és eredményeit összevetik egy vagy több más vállalat hasonló jellemzőivel, annak érdekében, hogy fény derüljön a racionalitási, valamint minőség- és teljesítménynövelési lehetőségekre.” (Wikipédia)</a:t>
            </a:r>
            <a:endParaRPr/>
          </a:p>
          <a:p>
            <a:pPr indent="-215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nem abszolút, hanem </a:t>
            </a:r>
            <a:r>
              <a:rPr b="1" lang="hu-HU" sz="2000">
                <a:solidFill>
                  <a:srgbClr val="C00000"/>
                </a:solidFill>
              </a:rPr>
              <a:t>relatív</a:t>
            </a:r>
            <a:r>
              <a:rPr lang="hu-HU" sz="2000"/>
              <a:t>: Hogyan teljesítünk a többi hasonló vállalathoz képest?</a:t>
            </a:r>
            <a:endParaRPr/>
          </a:p>
          <a:p>
            <a:pPr indent="-215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benchmark ≈ viszonyítási pont, benchmarking: folyamat</a:t>
            </a:r>
            <a:endParaRPr/>
          </a:p>
          <a:p>
            <a:pPr indent="-215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→ alkalmazási lehetőség a biodiverzitás-monitorozásban?</a:t>
            </a:r>
            <a:endParaRPr/>
          </a:p>
        </p:txBody>
      </p:sp>
      <p:pic>
        <p:nvPicPr>
          <p:cNvPr descr="02_DiverzGyep2.JPG" id="413" name="Google Shape;413;p40"/>
          <p:cNvPicPr preferRelativeResize="0"/>
          <p:nvPr/>
        </p:nvPicPr>
        <p:blipFill rotWithShape="1">
          <a:blip r:embed="rId3">
            <a:alphaModFix/>
          </a:blip>
          <a:srcRect b="18472" l="0" r="0" t="11330"/>
          <a:stretch/>
        </p:blipFill>
        <p:spPr>
          <a:xfrm>
            <a:off x="5562600" y="5303838"/>
            <a:ext cx="2819400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_Loszlegelo_nyar.JPG" id="414" name="Google Shape;41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1" y="5303838"/>
            <a:ext cx="2073275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rito05_HagymasMocsar.JPG" id="415" name="Google Shape;41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1401" y="5303838"/>
            <a:ext cx="2073275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tiSasokEsLibak.JPG" id="416" name="Google Shape;41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35964" y="5303838"/>
            <a:ext cx="2332037" cy="155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"/>
          <p:cNvSpPr txBox="1"/>
          <p:nvPr>
            <p:ph type="title"/>
          </p:nvPr>
        </p:nvSpPr>
        <p:spPr>
          <a:xfrm>
            <a:off x="1981200" y="1"/>
            <a:ext cx="8229600" cy="868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/>
              <a:t>Az EuMon projekt (2005-2009)</a:t>
            </a:r>
            <a:endParaRPr sz="2800"/>
          </a:p>
        </p:txBody>
      </p:sp>
      <p:sp>
        <p:nvSpPr>
          <p:cNvPr id="422" name="Google Shape;422;p41"/>
          <p:cNvSpPr txBox="1"/>
          <p:nvPr>
            <p:ph idx="1" type="body"/>
          </p:nvPr>
        </p:nvSpPr>
        <p:spPr>
          <a:xfrm>
            <a:off x="1905000" y="762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meta-adatbázis az európai biodiverzitás-monitorozó programokról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meta-adat: hogyan történik az elsődleges adat gyűjtése? </a:t>
            </a:r>
            <a:endParaRPr/>
          </a:p>
        </p:txBody>
      </p:sp>
      <p:graphicFrame>
        <p:nvGraphicFramePr>
          <p:cNvPr id="423" name="Google Shape;423;p41"/>
          <p:cNvGraphicFramePr/>
          <p:nvPr/>
        </p:nvGraphicFramePr>
        <p:xfrm>
          <a:off x="457200" y="167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{6A9AEEA9-4A41-47C9-B341-FE3C49154601}</a:tableStyleId>
              </a:tblPr>
              <a:tblGrid>
                <a:gridCol w="378150"/>
                <a:gridCol w="2999250"/>
                <a:gridCol w="2412675"/>
              </a:tblGrid>
              <a:tr h="19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Variable *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Response option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Species property monitored?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population trend, distribution trend, community/ecosystem trend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S2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Type of data collected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presence/absence, counts (density), mark-recapture, age/size structure, phenology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S3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Information on population structure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collected/not collected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S4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Stratification in sampling design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yes/no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S5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Experimental design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no, before/after comparison, design with control, design with before/after comparison and control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S6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Criterion for site selection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exhaustive, random, systematic, personal/expert knowledge, other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S7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Detection probability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accounted for/not accounted for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S11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area monitored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S12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sampling sites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S13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samples per visit to sampling site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0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S15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Inter-annual frequency of monitoring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text), 1 for every year, 2 for every other year etc.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S16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sampling occasions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3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S17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Time requirement for one sampling occasion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 in person-day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S18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Starting year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6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S19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Ending year (if known)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6525" marL="36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24" name="Google Shape;424;p41"/>
          <p:cNvGraphicFramePr/>
          <p:nvPr/>
        </p:nvGraphicFramePr>
        <p:xfrm>
          <a:off x="6657974" y="167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{6A9AEEA9-4A41-47C9-B341-FE3C49154601}</a:tableStyleId>
              </a:tblPr>
              <a:tblGrid>
                <a:gridCol w="419775"/>
                <a:gridCol w="1741575"/>
                <a:gridCol w="2915475"/>
              </a:tblGrid>
              <a:tr h="19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Variable *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Response option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Habitat property monitored?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habitat distribution/areal extent, habitat composition, both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H2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Type of data collected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species presence-absence, species abundance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H4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Documentation of spatial variation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remote sensing (aerial photography and satellite imagery), field mapping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H5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Stratification in sampling design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yes/no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H6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Experimental design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applied/not applied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H7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Criterion for site selection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exhaustive, random, systematic, personal/expert knowledge, other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H10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area monitored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H11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sampling sites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H12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samples per visit to sampling site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H13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Inter-annual frequency of monitoring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text), 1 for every year, 2 for every other year etc.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H14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sampling occasions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H16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Starting year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9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H17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Ending year (if known)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(user-entered text)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7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H20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Spatial extent of monitoring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all habitats, not all habitats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5125" marL="451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"/>
          <p:cNvSpPr txBox="1"/>
          <p:nvPr>
            <p:ph type="title"/>
          </p:nvPr>
        </p:nvSpPr>
        <p:spPr>
          <a:xfrm>
            <a:off x="1981200" y="274638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/>
              <a:t>Az értékelés alapja</a:t>
            </a:r>
            <a:endParaRPr sz="2800"/>
          </a:p>
        </p:txBody>
      </p:sp>
      <p:sp>
        <p:nvSpPr>
          <p:cNvPr id="430" name="Google Shape;430;p42"/>
          <p:cNvSpPr txBox="1"/>
          <p:nvPr>
            <p:ph idx="1" type="body"/>
          </p:nvPr>
        </p:nvSpPr>
        <p:spPr>
          <a:xfrm>
            <a:off x="1447800" y="1295400"/>
            <a:ext cx="9296399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Hogyan teljesít a monitorozó programunk a többi programhoz képest?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három alapvető jellemző: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–"/>
            </a:pPr>
            <a:r>
              <a:rPr b="1" lang="hu-HU" sz="2000">
                <a:solidFill>
                  <a:srgbClr val="C00000"/>
                </a:solidFill>
              </a:rPr>
              <a:t>mintavételi elrendezés </a:t>
            </a:r>
            <a:r>
              <a:rPr lang="hu-HU" sz="2000"/>
              <a:t>(sampling design)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–"/>
            </a:pPr>
            <a:r>
              <a:rPr b="1" lang="hu-HU" sz="2000">
                <a:solidFill>
                  <a:srgbClr val="C00000"/>
                </a:solidFill>
              </a:rPr>
              <a:t>időbeli mintavételi erőfeszítés </a:t>
            </a:r>
            <a:r>
              <a:rPr lang="hu-HU" sz="2000"/>
              <a:t>(temporal sampling effort)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–"/>
            </a:pPr>
            <a:r>
              <a:rPr b="1" lang="hu-HU" sz="2000">
                <a:solidFill>
                  <a:srgbClr val="C00000"/>
                </a:solidFill>
              </a:rPr>
              <a:t>térbeli mintavételi erőfeszítés </a:t>
            </a:r>
            <a:r>
              <a:rPr lang="hu-HU" sz="2000"/>
              <a:t>(spatial sampling effort)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(adatelemzés módja, mélysége)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hu-HU" sz="2000"/>
              <a:t>(precízió: szakértői becslés vs. mintavételi erőfeszítés)</a:t>
            </a:r>
            <a:endParaRPr/>
          </a:p>
        </p:txBody>
      </p:sp>
      <p:pic>
        <p:nvPicPr>
          <p:cNvPr descr="PisauraMirabilisPok_Rufi.jpg" id="431" name="Google Shape;431;p42"/>
          <p:cNvPicPr preferRelativeResize="0"/>
          <p:nvPr/>
        </p:nvPicPr>
        <p:blipFill rotWithShape="1">
          <a:blip r:embed="rId3">
            <a:alphaModFix/>
          </a:blip>
          <a:srcRect b="0" l="0" r="18520" t="0"/>
          <a:stretch/>
        </p:blipFill>
        <p:spPr>
          <a:xfrm>
            <a:off x="3429000" y="5486400"/>
            <a:ext cx="16764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25.JPG" id="432" name="Google Shape;432;p42"/>
          <p:cNvPicPr preferRelativeResize="0"/>
          <p:nvPr/>
        </p:nvPicPr>
        <p:blipFill rotWithShape="1">
          <a:blip r:embed="rId4">
            <a:alphaModFix/>
          </a:blip>
          <a:srcRect b="0" l="28333" r="9167" t="33749"/>
          <a:stretch/>
        </p:blipFill>
        <p:spPr>
          <a:xfrm>
            <a:off x="1524001" y="5486400"/>
            <a:ext cx="1941513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06.10.21. 073.jpg" id="433" name="Google Shape;433;p42"/>
          <p:cNvPicPr preferRelativeResize="0"/>
          <p:nvPr/>
        </p:nvPicPr>
        <p:blipFill rotWithShape="1">
          <a:blip r:embed="rId5">
            <a:alphaModFix/>
          </a:blip>
          <a:srcRect b="0" l="19167" r="38333" t="37466"/>
          <a:stretch/>
        </p:blipFill>
        <p:spPr>
          <a:xfrm>
            <a:off x="9266238" y="5486400"/>
            <a:ext cx="1401762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59.JPG" id="434" name="Google Shape;434;p42"/>
          <p:cNvPicPr preferRelativeResize="0"/>
          <p:nvPr/>
        </p:nvPicPr>
        <p:blipFill rotWithShape="1">
          <a:blip r:embed="rId6">
            <a:alphaModFix/>
          </a:blip>
          <a:srcRect b="31111" l="0" r="0" t="0"/>
          <a:stretch/>
        </p:blipFill>
        <p:spPr>
          <a:xfrm>
            <a:off x="6673850" y="5486400"/>
            <a:ext cx="147955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yurgyalagok_Rufi.jpg" id="435" name="Google Shape;435;p42"/>
          <p:cNvPicPr preferRelativeResize="0"/>
          <p:nvPr/>
        </p:nvPicPr>
        <p:blipFill rotWithShape="1">
          <a:blip r:embed="rId7">
            <a:alphaModFix/>
          </a:blip>
          <a:srcRect b="3751" l="20833" r="28333" t="5000"/>
          <a:stretch/>
        </p:blipFill>
        <p:spPr>
          <a:xfrm>
            <a:off x="8150226" y="5486400"/>
            <a:ext cx="11461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velibekakSzelvedon.JPG" id="436" name="Google Shape;436;p42"/>
          <p:cNvPicPr preferRelativeResize="0"/>
          <p:nvPr/>
        </p:nvPicPr>
        <p:blipFill rotWithShape="1">
          <a:blip r:embed="rId8">
            <a:alphaModFix/>
          </a:blip>
          <a:srcRect b="34444" l="63333" r="3333" t="26666"/>
          <a:stretch/>
        </p:blipFill>
        <p:spPr>
          <a:xfrm>
            <a:off x="5105401" y="5486400"/>
            <a:ext cx="1566863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 txBox="1"/>
          <p:nvPr>
            <p:ph type="title"/>
          </p:nvPr>
        </p:nvSpPr>
        <p:spPr>
          <a:xfrm>
            <a:off x="1981200" y="1"/>
            <a:ext cx="8229600" cy="715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/>
              <a:t>Mintavételi elrendezés (sampling design)</a:t>
            </a:r>
            <a:endParaRPr sz="2800"/>
          </a:p>
        </p:txBody>
      </p:sp>
      <p:sp>
        <p:nvSpPr>
          <p:cNvPr id="442" name="Google Shape;442;p43"/>
          <p:cNvSpPr txBox="1"/>
          <p:nvPr>
            <p:ph idx="1" type="body"/>
          </p:nvPr>
        </p:nvSpPr>
        <p:spPr>
          <a:xfrm>
            <a:off x="1752600" y="838200"/>
            <a:ext cx="8763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pontozás (annál több pont, minél megalapozottabb v. minél több az információ)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összpontszám: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hu-HU" sz="1800"/>
              <a:t>faj-monitorozás: 0 – 13 pont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hu-HU" sz="1800"/>
              <a:t>élőhely-monitorozás: 0 – 10 pont</a:t>
            </a:r>
            <a:endParaRPr/>
          </a:p>
        </p:txBody>
      </p:sp>
      <p:graphicFrame>
        <p:nvGraphicFramePr>
          <p:cNvPr id="443" name="Google Shape;443;p43"/>
          <p:cNvGraphicFramePr/>
          <p:nvPr/>
        </p:nvGraphicFramePr>
        <p:xfrm>
          <a:off x="1600200" y="220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{6A9AEEA9-4A41-47C9-B341-FE3C49154601}</a:tableStyleId>
              </a:tblPr>
              <a:tblGrid>
                <a:gridCol w="1291325"/>
                <a:gridCol w="2609325"/>
                <a:gridCol w="442775"/>
              </a:tblGrid>
              <a:tr h="256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Variable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Response option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Score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7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Monitored property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Population trend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Distribution trend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Community/ecosystem trend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Population + distribution trend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Population + community trend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Distribution + community trend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All three of the above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type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Presence/absence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Age/size structure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Phenology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Counts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Mark-recapture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Information on population structure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Stratification of sampling design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Experimental design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used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Before/after comparison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Controlled experiment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Before/after plus control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Selection of sampling sites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Expert/personal knowledge or other criteria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Exhaustive, random, or systematic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Detection probability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quantified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Quantified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44" name="Google Shape;444;p43"/>
          <p:cNvGraphicFramePr/>
          <p:nvPr/>
        </p:nvGraphicFramePr>
        <p:xfrm>
          <a:off x="6335107" y="2209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{6A9AEEA9-4A41-47C9-B341-FE3C49154601}</a:tableStyleId>
              </a:tblPr>
              <a:tblGrid>
                <a:gridCol w="1326525"/>
                <a:gridCol w="2609300"/>
                <a:gridCol w="442775"/>
              </a:tblGrid>
              <a:tr h="256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Variable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Response option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Score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Monitored property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Species composition (quality)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Distribution (quantity)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Both of the above (quality and quantity)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type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Species presence/absence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Species abundance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Documentation of 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spatial variation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reported / no spatial aspect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Field mapping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Remote sensing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Extent of monitoring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Certain habitat types in an area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All habitat types in area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Stratification of sampling design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stratified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Stratified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Experimental design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used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Used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Selection of sampling sites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Expert/personal knowledge or other criteria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625">
                <a:tc vMerge="1"/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Exhaustive, random, or systematic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7675" marL="276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45" name="Google Shape;445;p43"/>
          <p:cNvSpPr txBox="1"/>
          <p:nvPr/>
        </p:nvSpPr>
        <p:spPr>
          <a:xfrm>
            <a:off x="9744951" y="6172200"/>
            <a:ext cx="19375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Lengyel et al. 2018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4"/>
          <p:cNvSpPr txBox="1"/>
          <p:nvPr>
            <p:ph type="title"/>
          </p:nvPr>
        </p:nvSpPr>
        <p:spPr>
          <a:xfrm>
            <a:off x="1981200" y="1"/>
            <a:ext cx="8229600" cy="720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/>
              <a:t>A „benchmarking” alkalmazása</a:t>
            </a:r>
            <a:endParaRPr sz="2800"/>
          </a:p>
        </p:txBody>
      </p:sp>
      <p:sp>
        <p:nvSpPr>
          <p:cNvPr id="451" name="Google Shape;451;p44"/>
          <p:cNvSpPr txBox="1"/>
          <p:nvPr>
            <p:ph idx="1" type="body"/>
          </p:nvPr>
        </p:nvSpPr>
        <p:spPr>
          <a:xfrm>
            <a:off x="1981200" y="838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hu-HU" sz="2000"/>
              <a:t>Mintavételi elrendezés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átlagos pontszámok (= viszonyítási pontok):</a:t>
            </a:r>
            <a:endParaRPr sz="2000"/>
          </a:p>
        </p:txBody>
      </p:sp>
      <p:graphicFrame>
        <p:nvGraphicFramePr>
          <p:cNvPr id="452" name="Google Shape;452;p44"/>
          <p:cNvGraphicFramePr/>
          <p:nvPr/>
        </p:nvGraphicFramePr>
        <p:xfrm>
          <a:off x="1898651" y="1935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{6A9AEEA9-4A41-47C9-B341-FE3C49154601}</a:tableStyleId>
              </a:tblPr>
              <a:tblGrid>
                <a:gridCol w="2481275"/>
                <a:gridCol w="576250"/>
                <a:gridCol w="571500"/>
                <a:gridCol w="374650"/>
              </a:tblGrid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Összpontszám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Monitorozott fajcsoport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Átlag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S.D.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Alacsonyabbrendű növények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4.9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Edényes növények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4.8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2.14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Ízeltlábúak (főként rovarok)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2.00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Lepkék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5.0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1.97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Halak, makrogerinctelenek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Kétéltűek és hüllők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1.83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Madarak</a:t>
                      </a:r>
                      <a:endParaRPr/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1.74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Ragadozómadarak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5.8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2.19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Vízimadarak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4.8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1.66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Énekesmadarak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5.4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1.82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Kisemlősök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4.6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Denevérek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2.07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Nagytestű emlősök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4.5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1.69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Több csoport egyben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5.7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1.77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Összes csoport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5.0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1.89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470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53" name="Google Shape;453;p44"/>
          <p:cNvGraphicFramePr/>
          <p:nvPr/>
        </p:nvGraphicFramePr>
        <p:xfrm>
          <a:off x="6254750" y="1935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{6A9AEEA9-4A41-47C9-B341-FE3C49154601}</a:tableStyleId>
              </a:tblPr>
              <a:tblGrid>
                <a:gridCol w="2287600"/>
                <a:gridCol w="576250"/>
                <a:gridCol w="571500"/>
                <a:gridCol w="374650"/>
              </a:tblGrid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Összpontszám</a:t>
                      </a:r>
                      <a:endParaRPr/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EUNIS élőhely-kategória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Átlag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S.D.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csak tengeri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AB tengeri és tengerparti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5.6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1.75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 csak tengerparti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6.5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 vizes élőhelyek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2.09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 fenyérek és lápok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5.7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3.01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 gyepek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5.5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2.37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 bokrosok, cserjések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6.8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2.48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 erdők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1.66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 barlangok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6.5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 szántók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5.5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0.71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 komplex élőhelyek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6.0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2.14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nem meghatározott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5.0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2.35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Összes kategória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5.4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2.23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b="0" i="0" lang="hu-H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176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1600" marL="31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54" name="Google Shape;454;p44"/>
          <p:cNvGrpSpPr/>
          <p:nvPr/>
        </p:nvGrpSpPr>
        <p:grpSpPr>
          <a:xfrm>
            <a:off x="6225253" y="3886200"/>
            <a:ext cx="3795767" cy="2590800"/>
            <a:chOff x="4708633" y="3886200"/>
            <a:chExt cx="3795767" cy="2590800"/>
          </a:xfrm>
        </p:grpSpPr>
        <p:sp>
          <p:nvSpPr>
            <p:cNvPr id="455" name="Google Shape;455;p44"/>
            <p:cNvSpPr txBox="1"/>
            <p:nvPr/>
          </p:nvSpPr>
          <p:spPr>
            <a:xfrm>
              <a:off x="4708633" y="5830669"/>
              <a:ext cx="34185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Pl. Egyek-Pusztakócs monitorozás: </a:t>
              </a:r>
              <a:br>
                <a:rPr lang="hu-HU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hu-HU" sz="18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pontszám = 5</a:t>
              </a:r>
              <a:r>
                <a:rPr lang="hu-HU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→ van mit javítani...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6" name="Google Shape;456;p44"/>
            <p:cNvCxnSpPr/>
            <p:nvPr/>
          </p:nvCxnSpPr>
          <p:spPr>
            <a:xfrm>
              <a:off x="4724400" y="3886200"/>
              <a:ext cx="3780000" cy="0"/>
            </a:xfrm>
            <a:prstGeom prst="straightConnector1">
              <a:avLst/>
            </a:prstGeom>
            <a:noFill/>
            <a:ln cap="flat" cmpd="sng" w="285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5"/>
          <p:cNvSpPr txBox="1"/>
          <p:nvPr>
            <p:ph type="title"/>
          </p:nvPr>
        </p:nvSpPr>
        <p:spPr>
          <a:xfrm>
            <a:off x="1524000" y="274638"/>
            <a:ext cx="91440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/>
              <a:t>Térbeli mintavételi erőfeszítés (spatial sampling effort)</a:t>
            </a:r>
            <a:endParaRPr sz="2800"/>
          </a:p>
        </p:txBody>
      </p:sp>
      <p:sp>
        <p:nvSpPr>
          <p:cNvPr id="462" name="Google Shape;462;p45"/>
          <p:cNvSpPr txBox="1"/>
          <p:nvPr>
            <p:ph idx="1" type="body"/>
          </p:nvPr>
        </p:nvSpPr>
        <p:spPr>
          <a:xfrm>
            <a:off x="2476500" y="990600"/>
            <a:ext cx="7239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mintavételi helyek száma a monitorozott terület függvényében:</a:t>
            </a:r>
            <a:endParaRPr/>
          </a:p>
        </p:txBody>
      </p:sp>
      <p:graphicFrame>
        <p:nvGraphicFramePr>
          <p:cNvPr id="463" name="Google Shape;463;p45"/>
          <p:cNvGraphicFramePr/>
          <p:nvPr/>
        </p:nvGraphicFramePr>
        <p:xfrm>
          <a:off x="3048000" y="1485900"/>
          <a:ext cx="6248400" cy="4838700"/>
        </p:xfrm>
        <a:graphic>
          <a:graphicData uri="http://schemas.openxmlformats.org/drawingml/2006/chart">
            <c:chart r:id="rId3"/>
          </a:graphicData>
        </a:graphic>
      </p:graphicFrame>
      <p:cxnSp>
        <p:nvCxnSpPr>
          <p:cNvPr id="464" name="Google Shape;464;p45"/>
          <p:cNvCxnSpPr/>
          <p:nvPr/>
        </p:nvCxnSpPr>
        <p:spPr>
          <a:xfrm>
            <a:off x="6357938" y="3498850"/>
            <a:ext cx="0" cy="827088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5" name="Google Shape;465;p45"/>
          <p:cNvCxnSpPr/>
          <p:nvPr/>
        </p:nvCxnSpPr>
        <p:spPr>
          <a:xfrm>
            <a:off x="6434138" y="4314825"/>
            <a:ext cx="0" cy="630238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rbeliME_abra.png" id="470" name="Google Shape;470;p46"/>
          <p:cNvPicPr preferRelativeResize="0"/>
          <p:nvPr/>
        </p:nvPicPr>
        <p:blipFill rotWithShape="1">
          <a:blip r:embed="rId3">
            <a:alphaModFix/>
          </a:blip>
          <a:srcRect b="8879" l="16666" r="14999" t="22215"/>
          <a:stretch/>
        </p:blipFill>
        <p:spPr>
          <a:xfrm>
            <a:off x="8072438" y="1027114"/>
            <a:ext cx="2570162" cy="1944687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6"/>
          <p:cNvSpPr txBox="1"/>
          <p:nvPr>
            <p:ph type="title"/>
          </p:nvPr>
        </p:nvSpPr>
        <p:spPr>
          <a:xfrm>
            <a:off x="1981200" y="1"/>
            <a:ext cx="8229600" cy="720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/>
              <a:t>A „benchmarking” alkalmazása</a:t>
            </a:r>
            <a:endParaRPr sz="2800"/>
          </a:p>
        </p:txBody>
      </p:sp>
      <p:sp>
        <p:nvSpPr>
          <p:cNvPr id="472" name="Google Shape;472;p46"/>
          <p:cNvSpPr txBox="1"/>
          <p:nvPr>
            <p:ph idx="1" type="body"/>
          </p:nvPr>
        </p:nvSpPr>
        <p:spPr>
          <a:xfrm>
            <a:off x="1676400" y="914400"/>
            <a:ext cx="66294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hu-HU" sz="1800"/>
              <a:t>Térbeli mintavételi erőfeszítés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1. regressziós egyenlet: </a:t>
            </a:r>
            <a:r>
              <a:rPr i="1" lang="hu-HU" sz="1800"/>
              <a:t>log(N</a:t>
            </a:r>
            <a:r>
              <a:rPr baseline="-25000" i="1" lang="hu-HU" sz="1800"/>
              <a:t>prediktált </a:t>
            </a:r>
            <a:r>
              <a:rPr i="1" lang="hu-HU" sz="1800"/>
              <a:t>)= c + b*log(Terület)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2. </a:t>
            </a:r>
            <a:r>
              <a:rPr i="1" lang="hu-HU" sz="1800"/>
              <a:t>ME</a:t>
            </a:r>
            <a:r>
              <a:rPr baseline="-25000" i="1" lang="hu-HU" sz="1800"/>
              <a:t>térbeli</a:t>
            </a:r>
            <a:r>
              <a:rPr lang="hu-HU" sz="1800"/>
              <a:t> = </a:t>
            </a:r>
            <a:r>
              <a:rPr i="1" lang="hu-HU" sz="1800"/>
              <a:t>N</a:t>
            </a:r>
            <a:r>
              <a:rPr baseline="-25000" i="1" lang="hu-HU" sz="1800"/>
              <a:t>helyek</a:t>
            </a:r>
            <a:r>
              <a:rPr lang="hu-HU" sz="1800"/>
              <a:t> </a:t>
            </a:r>
            <a:r>
              <a:rPr lang="hu-HU" sz="1800">
                <a:latin typeface="Garamond"/>
                <a:ea typeface="Garamond"/>
                <a:cs typeface="Garamond"/>
                <a:sym typeface="Garamond"/>
              </a:rPr>
              <a:t>–</a:t>
            </a:r>
            <a:r>
              <a:rPr lang="hu-HU" sz="1800"/>
              <a:t> </a:t>
            </a:r>
            <a:r>
              <a:rPr i="1" lang="hu-HU" sz="1800"/>
              <a:t>N</a:t>
            </a:r>
            <a:r>
              <a:rPr baseline="-25000" i="1" lang="hu-HU" sz="1800"/>
              <a:t>prediktált</a:t>
            </a:r>
            <a:endParaRPr baseline="-25000" i="1"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viszonyítási pont meghatározása</a:t>
            </a:r>
            <a:br>
              <a:rPr lang="hu-HU" sz="1800"/>
            </a:br>
            <a:r>
              <a:rPr lang="hu-HU" sz="1800"/>
              <a:t>Pl.: edényes növények 100 km</a:t>
            </a:r>
            <a:r>
              <a:rPr baseline="30000" lang="hu-HU" sz="1800"/>
              <a:t>2</a:t>
            </a:r>
            <a:r>
              <a:rPr lang="hu-HU" sz="1800"/>
              <a:t>-en zajló monitorozása esetén:</a:t>
            </a:r>
            <a:br>
              <a:rPr lang="hu-HU" sz="1800"/>
            </a:br>
            <a:r>
              <a:rPr i="1" lang="hu-HU" sz="1800"/>
              <a:t>log(N</a:t>
            </a:r>
            <a:r>
              <a:rPr baseline="-25000" i="1" lang="hu-HU" sz="1800"/>
              <a:t>prediktált</a:t>
            </a:r>
            <a:r>
              <a:rPr i="1" lang="hu-HU" sz="1800"/>
              <a:t>)</a:t>
            </a:r>
            <a:r>
              <a:rPr lang="hu-HU" sz="1800"/>
              <a:t> = </a:t>
            </a:r>
            <a:r>
              <a:rPr b="1" lang="hu-HU" sz="1800">
                <a:solidFill>
                  <a:srgbClr val="C00000"/>
                </a:solidFill>
              </a:rPr>
              <a:t>0,47</a:t>
            </a:r>
            <a:r>
              <a:rPr lang="hu-HU" sz="1800"/>
              <a:t> + </a:t>
            </a:r>
            <a:r>
              <a:rPr b="1" lang="hu-HU" sz="1800">
                <a:solidFill>
                  <a:srgbClr val="C00000"/>
                </a:solidFill>
              </a:rPr>
              <a:t>0,34</a:t>
            </a:r>
            <a:r>
              <a:rPr lang="hu-HU" sz="1800"/>
              <a:t>*</a:t>
            </a:r>
            <a:r>
              <a:rPr i="1" lang="hu-HU" sz="1800"/>
              <a:t>log</a:t>
            </a:r>
            <a:r>
              <a:rPr lang="hu-HU" sz="1800"/>
              <a:t>(</a:t>
            </a:r>
            <a:r>
              <a:rPr b="1" lang="hu-HU" sz="1800"/>
              <a:t>100</a:t>
            </a:r>
            <a:r>
              <a:rPr lang="hu-HU" sz="1800"/>
              <a:t>) = 1,15; innen </a:t>
            </a:r>
            <a:r>
              <a:rPr i="1" lang="hu-HU" sz="1800"/>
              <a:t>N</a:t>
            </a:r>
            <a:r>
              <a:rPr baseline="-25000" i="1" lang="hu-HU" sz="1800"/>
              <a:t>prediktált</a:t>
            </a:r>
            <a:r>
              <a:rPr lang="hu-HU" sz="1800"/>
              <a:t> ≈ 14</a:t>
            </a:r>
            <a:br>
              <a:rPr lang="hu-HU" sz="1800"/>
            </a:br>
            <a:r>
              <a:rPr lang="hu-HU" sz="1800"/>
              <a:t>azaz ha </a:t>
            </a:r>
            <a:r>
              <a:rPr i="1" lang="hu-HU" sz="1800"/>
              <a:t>N</a:t>
            </a:r>
            <a:r>
              <a:rPr baseline="-25000" i="1" lang="hu-HU" sz="1800"/>
              <a:t>helyek</a:t>
            </a:r>
            <a:r>
              <a:rPr lang="hu-HU" sz="1800"/>
              <a:t> &gt; 14 → átlagon felüli térbeli erőfeszítés</a:t>
            </a:r>
            <a:endParaRPr sz="1800"/>
          </a:p>
        </p:txBody>
      </p:sp>
      <p:graphicFrame>
        <p:nvGraphicFramePr>
          <p:cNvPr id="473" name="Google Shape;473;p46"/>
          <p:cNvGraphicFramePr/>
          <p:nvPr/>
        </p:nvGraphicFramePr>
        <p:xfrm>
          <a:off x="1676400" y="3352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{6A9AEEA9-4A41-47C9-B341-FE3C49154601}</a:tableStyleId>
              </a:tblPr>
              <a:tblGrid>
                <a:gridCol w="2506675"/>
                <a:gridCol w="1697025"/>
                <a:gridCol w="1465275"/>
                <a:gridCol w="596900"/>
                <a:gridCol w="596900"/>
              </a:tblGrid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Monitorozott csoport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 (tengelymetszet)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 (meredekség)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="1" baseline="3000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Alacsonyabbrendű növények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1.40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0.15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0.056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0.343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Edényes növények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hu-HU" sz="1400" u="none" cap="none" strike="noStrik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0.47</a:t>
                      </a:r>
                      <a:endParaRPr b="1" i="0" sz="1000" u="none" cap="none" strike="noStrik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hu-HU" sz="1400" u="none" cap="none" strike="noStrik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0.34</a:t>
                      </a:r>
                      <a:endParaRPr b="1" i="0" sz="1000" u="none" cap="none" strike="noStrik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0.336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0.000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Ízeltlábúak (főként rovarok)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0.46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0.30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0.397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0.000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Lepkék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0.52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0.35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0.411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0.000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Halak és makrogerinctelenek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0.89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0.15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0.108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0.146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Kétéltűek és hüllők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0.82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0.22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0.119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0.040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Madarak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1.42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0.13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0.050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0.151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Ragadozómadarak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0.84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0.12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0.024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0.512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Vízimadarak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1.55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0.04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0.005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0.677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Énekesmadarak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0.45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0.20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0.216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0.019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Kisemlősök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0.33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0.25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0.351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0.001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Denevérek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0.88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0.15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0.091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0.197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Nagytestű emlősök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0.21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0.34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0.343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0.001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Több csoport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0.49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0.59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0.696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0" i="0" lang="hu-H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0.003</a:t>
                      </a:r>
                      <a:endParaRPr b="0" i="0" sz="1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44450" marL="444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4" name="Google Shape;474;p46"/>
          <p:cNvSpPr txBox="1"/>
          <p:nvPr/>
        </p:nvSpPr>
        <p:spPr>
          <a:xfrm>
            <a:off x="8610600" y="4724400"/>
            <a:ext cx="34045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Pl. Egyek-Pusztakócs monitorozás, </a:t>
            </a:r>
            <a:b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km</a:t>
            </a:r>
            <a:r>
              <a:rPr baseline="30000"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hu-HU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-25000" lang="hu-HU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prediktált</a:t>
            </a:r>
            <a:r>
              <a:rPr b="1" lang="hu-HU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= 10</a:t>
            </a: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hu-HU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-25000" lang="hu-HU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helyek</a:t>
            </a:r>
            <a:r>
              <a:rPr b="1" lang="hu-HU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= 45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jók vagyunk...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7"/>
          <p:cNvSpPr txBox="1"/>
          <p:nvPr>
            <p:ph type="title"/>
          </p:nvPr>
        </p:nvSpPr>
        <p:spPr>
          <a:xfrm>
            <a:off x="1981200" y="228601"/>
            <a:ext cx="8229600" cy="715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Benchmarking: alkalmazási lehetőségek</a:t>
            </a:r>
            <a:endParaRPr sz="3600"/>
          </a:p>
        </p:txBody>
      </p:sp>
      <p:sp>
        <p:nvSpPr>
          <p:cNvPr id="480" name="Google Shape;480;p47"/>
          <p:cNvSpPr txBox="1"/>
          <p:nvPr>
            <p:ph idx="1" type="body"/>
          </p:nvPr>
        </p:nvSpPr>
        <p:spPr>
          <a:xfrm>
            <a:off x="2895600" y="1219200"/>
            <a:ext cx="68580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„jó gyakorlatok” (best practice) azonosítása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monitorozó rendszerek fejlesztése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támpontok új monitorozó programok tervezéséhez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monitorozó rendszerek integrálási lehetőségeinek felmérése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költséghatékonyság becslésére és elemzése</a:t>
            </a:r>
            <a:endParaRPr/>
          </a:p>
        </p:txBody>
      </p:sp>
      <p:pic>
        <p:nvPicPr>
          <p:cNvPr descr="DPP_0042" id="481" name="Google Shape;48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3276600"/>
            <a:ext cx="5486400" cy="3340100"/>
          </a:xfrm>
          <a:prstGeom prst="rect">
            <a:avLst/>
          </a:prstGeom>
          <a:noFill/>
          <a:ln cap="flat" cmpd="sng" w="9525">
            <a:solidFill>
              <a:srgbClr val="0033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8"/>
          <p:cNvSpPr txBox="1"/>
          <p:nvPr>
            <p:ph type="title"/>
          </p:nvPr>
        </p:nvSpPr>
        <p:spPr>
          <a:xfrm>
            <a:off x="609600" y="274638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Hatásmonitorozás</a:t>
            </a:r>
            <a:endParaRPr/>
          </a:p>
        </p:txBody>
      </p:sp>
      <p:pic>
        <p:nvPicPr>
          <p:cNvPr id="487" name="Google Shape;48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7731" y="1128450"/>
            <a:ext cx="5744669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8"/>
          <p:cNvSpPr txBox="1"/>
          <p:nvPr/>
        </p:nvSpPr>
        <p:spPr>
          <a:xfrm>
            <a:off x="9747731" y="6227802"/>
            <a:ext cx="18346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Szép et al. 2011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8"/>
          <p:cNvSpPr/>
          <p:nvPr/>
        </p:nvSpPr>
        <p:spPr>
          <a:xfrm>
            <a:off x="304800" y="994638"/>
            <a:ext cx="5029200" cy="4601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Hatás-monitorozás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adott környezeti tényezőnek vagy beavatkozásnak az élővilág tagjaira gyakorolt hatását követi nyomon, általában térbeli változások kimutatása</a:t>
            </a:r>
            <a:endParaRPr/>
          </a:p>
          <a:p>
            <a:pPr indent="-1841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hipotézis-tesztelő ≈ ökológiai kísérlet, alkalmasnak kell lennie arra, hogy a hatást más befolyásoló tényezőktől elkülönítse → referencia vagy kontroll óriási szerepe!</a:t>
            </a:r>
            <a:endParaRPr/>
          </a:p>
          <a:p>
            <a:pPr indent="-1841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hu-H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referencia-objektum/kontroll: 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hu-H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 kezelt, nem helyreállított, spontán folyamatok által érintett vagy passzív módon kezelt objektum</a:t>
            </a:r>
            <a:endParaRPr/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hu-H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kezelt objektummal a kezelés előtt mindenben megegyezik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9"/>
          <p:cNvSpPr txBox="1"/>
          <p:nvPr>
            <p:ph type="title"/>
          </p:nvPr>
        </p:nvSpPr>
        <p:spPr>
          <a:xfrm>
            <a:off x="76200" y="533400"/>
            <a:ext cx="392205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/>
              <a:t>Hatásmonitorozás: elrendezések</a:t>
            </a:r>
            <a:endParaRPr/>
          </a:p>
        </p:txBody>
      </p:sp>
      <p:sp>
        <p:nvSpPr>
          <p:cNvPr id="495" name="Google Shape;495;p49"/>
          <p:cNvSpPr txBox="1"/>
          <p:nvPr>
            <p:ph idx="1" type="body"/>
          </p:nvPr>
        </p:nvSpPr>
        <p:spPr>
          <a:xfrm>
            <a:off x="1981199" y="5776477"/>
            <a:ext cx="2124637" cy="38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u-HU" sz="1800"/>
              <a:t>Christie et al. 2019</a:t>
            </a:r>
            <a:endParaRPr/>
          </a:p>
        </p:txBody>
      </p:sp>
      <p:pic>
        <p:nvPicPr>
          <p:cNvPr id="496" name="Google Shape;49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5481" y="668551"/>
            <a:ext cx="7943003" cy="580844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9"/>
          <p:cNvSpPr txBox="1"/>
          <p:nvPr/>
        </p:nvSpPr>
        <p:spPr>
          <a:xfrm>
            <a:off x="266699" y="3153674"/>
            <a:ext cx="3428999" cy="1113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Before-After-Control-Impact (BACI) elrendezés </a:t>
            </a:r>
            <a:b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hu-HU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 nyerő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/>
          <p:nvPr>
            <p:ph type="title"/>
          </p:nvPr>
        </p:nvSpPr>
        <p:spPr>
          <a:xfrm>
            <a:off x="621632" y="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Gyakori madárfajok állományainak változása</a:t>
            </a:r>
            <a:endParaRPr/>
          </a:p>
        </p:txBody>
      </p:sp>
      <p:sp>
        <p:nvSpPr>
          <p:cNvPr id="121" name="Google Shape;121;p5"/>
          <p:cNvSpPr txBox="1"/>
          <p:nvPr>
            <p:ph idx="1" type="body"/>
          </p:nvPr>
        </p:nvSpPr>
        <p:spPr>
          <a:xfrm>
            <a:off x="1104900" y="5205506"/>
            <a:ext cx="9982200" cy="890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u-HU" sz="2400"/>
              <a:t>1980 és 1994 között 421 millió madáregyed és 7000 tonna biomassza tűnt el </a:t>
            </a:r>
            <a:br>
              <a:rPr lang="hu-HU" sz="2400"/>
            </a:br>
            <a:r>
              <a:rPr lang="hu-HU" sz="2400"/>
              <a:t>(Pan-European Common Bird Monitoring Scheme)</a:t>
            </a:r>
            <a:endParaRPr/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244584"/>
            <a:ext cx="401674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9308" y="1244584"/>
            <a:ext cx="3629919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8686800" y="6292334"/>
            <a:ext cx="3048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Inger et al. 2014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0"/>
          <p:cNvSpPr txBox="1"/>
          <p:nvPr>
            <p:ph type="title"/>
          </p:nvPr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BACI elrendezés: példa</a:t>
            </a:r>
            <a:endParaRPr b="1" sz="3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03" name="Google Shape;503;p50"/>
          <p:cNvSpPr txBox="1"/>
          <p:nvPr>
            <p:ph idx="1" type="body"/>
          </p:nvPr>
        </p:nvSpPr>
        <p:spPr>
          <a:xfrm>
            <a:off x="452283" y="1260001"/>
            <a:ext cx="5950067" cy="4425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Gyep-restauráció (2005-2008)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45 terület, 760 ha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cél: szikes gyepek, löszpusztagyepek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kiindulás: lucerna, gabona, napraforgó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módszerek: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u-HU" sz="2000"/>
              <a:t>fűmagvetés (2 vagy 3 faj)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u-HU" sz="2000"/>
              <a:t>lucernavetés és spontán gyepesedés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hu-HU" sz="2000"/>
              <a:t>szénaráhordás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Extenzív szántók (2004-2014)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öt terület, 150 ha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alacsony intenzitású művelés, 100 m széles </a:t>
            </a:r>
            <a:br>
              <a:rPr lang="hu-HU" sz="2000"/>
            </a:br>
            <a:r>
              <a:rPr lang="hu-HU" sz="2000"/>
              <a:t>sávok, korlátozott vegyszerhasználat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borsó, cirok, köles, kukorica, lucerna, téli gabona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/>
          </a:p>
        </p:txBody>
      </p:sp>
      <p:sp>
        <p:nvSpPr>
          <p:cNvPr id="504" name="Google Shape;504;p50"/>
          <p:cNvSpPr txBox="1"/>
          <p:nvPr/>
        </p:nvSpPr>
        <p:spPr>
          <a:xfrm>
            <a:off x="9677400" y="6400532"/>
            <a:ext cx="19375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Lengyel et al. 2023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50"/>
          <p:cNvSpPr txBox="1"/>
          <p:nvPr/>
        </p:nvSpPr>
        <p:spPr>
          <a:xfrm>
            <a:off x="6066305" y="1056263"/>
            <a:ext cx="59500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Hortobágyi Nemzeti Park, Egyek-Pusztakócsi mocsarak</a:t>
            </a:r>
            <a:endParaRPr/>
          </a:p>
        </p:txBody>
      </p:sp>
      <p:pic>
        <p:nvPicPr>
          <p:cNvPr descr="Map&#10;&#10;Description automatically generated" id="506" name="Google Shape;506;p50"/>
          <p:cNvPicPr preferRelativeResize="0"/>
          <p:nvPr/>
        </p:nvPicPr>
        <p:blipFill rotWithShape="1">
          <a:blip r:embed="rId3">
            <a:alphaModFix/>
          </a:blip>
          <a:srcRect b="0" l="7023" r="6216" t="0"/>
          <a:stretch/>
        </p:blipFill>
        <p:spPr>
          <a:xfrm>
            <a:off x="7458548" y="1509065"/>
            <a:ext cx="4030157" cy="26128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p50"/>
          <p:cNvGrpSpPr/>
          <p:nvPr/>
        </p:nvGrpSpPr>
        <p:grpSpPr>
          <a:xfrm>
            <a:off x="7458548" y="4297337"/>
            <a:ext cx="4030157" cy="2103195"/>
            <a:chOff x="6970358" y="533400"/>
            <a:chExt cx="4724400" cy="2545976"/>
          </a:xfrm>
        </p:grpSpPr>
        <p:pic>
          <p:nvPicPr>
            <p:cNvPr id="508" name="Google Shape;508;p50"/>
            <p:cNvPicPr preferRelativeResize="0"/>
            <p:nvPr/>
          </p:nvPicPr>
          <p:blipFill rotWithShape="1">
            <a:blip r:embed="rId4">
              <a:alphaModFix/>
            </a:blip>
            <a:srcRect b="14979" l="5553" r="29396" t="26171"/>
            <a:stretch/>
          </p:blipFill>
          <p:spPr>
            <a:xfrm>
              <a:off x="6970358" y="533400"/>
              <a:ext cx="4724400" cy="2545976"/>
            </a:xfrm>
            <a:prstGeom prst="rect">
              <a:avLst/>
            </a:prstGeom>
            <a:noFill/>
            <a:ln cap="flat" cmpd="sng" w="9525">
              <a:solidFill>
                <a:srgbClr val="00206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509" name="Google Shape;509;p50"/>
            <p:cNvSpPr/>
            <p:nvPr/>
          </p:nvSpPr>
          <p:spPr>
            <a:xfrm>
              <a:off x="8718476" y="918882"/>
              <a:ext cx="1255058" cy="1836000"/>
            </a:xfrm>
            <a:prstGeom prst="rect">
              <a:avLst/>
            </a:prstGeom>
            <a:noFill/>
            <a:ln cap="flat" cmpd="sng" w="285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1"/>
          <p:cNvSpPr txBox="1"/>
          <p:nvPr>
            <p:ph type="title"/>
          </p:nvPr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Kísérleti elrendezés</a:t>
            </a:r>
            <a:endParaRPr b="1" sz="3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5" name="Google Shape;515;p51"/>
          <p:cNvSpPr txBox="1"/>
          <p:nvPr>
            <p:ph idx="1" type="body"/>
          </p:nvPr>
        </p:nvSpPr>
        <p:spPr>
          <a:xfrm>
            <a:off x="540000" y="980073"/>
            <a:ext cx="8603807" cy="1147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hu-HU" sz="1800"/>
              <a:t>Előtte-Utána-Kontroll-Hatás (BACI) elrendezés</a:t>
            </a:r>
            <a:endParaRPr/>
          </a:p>
          <a:p>
            <a:pPr indent="-342900" lvl="0" marL="3429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Beavatkozás Előtt vagy Után („Idő” tényező)</a:t>
            </a:r>
            <a:endParaRPr/>
          </a:p>
          <a:p>
            <a:pPr indent="-342900" lvl="0" marL="3429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/>
              <a:t>Kontroll: extenzív szántók, Hatás: restaurált gyepek („Hely” tényező)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516" name="Google Shape;516;p51"/>
          <p:cNvPicPr preferRelativeResize="0"/>
          <p:nvPr/>
        </p:nvPicPr>
        <p:blipFill rotWithShape="1">
          <a:blip r:embed="rId3">
            <a:alphaModFix/>
          </a:blip>
          <a:srcRect b="-440" l="-399" r="64608" t="-2476"/>
          <a:stretch/>
        </p:blipFill>
        <p:spPr>
          <a:xfrm>
            <a:off x="9134475" y="813548"/>
            <a:ext cx="2842861" cy="597777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1"/>
          <p:cNvSpPr txBox="1"/>
          <p:nvPr/>
        </p:nvSpPr>
        <p:spPr>
          <a:xfrm>
            <a:off x="7212109" y="6097055"/>
            <a:ext cx="1978551" cy="380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Christie et al. 2019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18" name="Google Shape;518;p51"/>
          <p:cNvGraphicFramePr/>
          <p:nvPr/>
        </p:nvGraphicFramePr>
        <p:xfrm>
          <a:off x="871505" y="3367741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{B1189CF4-78C3-46B1-AF07-F9FBEA4FF402}</a:tableStyleId>
              </a:tblPr>
              <a:tblGrid>
                <a:gridCol w="2583875"/>
                <a:gridCol w="1545025"/>
                <a:gridCol w="2759075"/>
              </a:tblGrid>
              <a:tr h="269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Beavatkozás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Módszer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Összes hely és számlálás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61250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Restaurált gyep (Hatás) </a:t>
                      </a:r>
                      <a:endParaRPr/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Fűmagvetés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39, 289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306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Lucernavetés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15, 95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2286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Szénaráhordás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4, 23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30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Extenzív szántó (Kontroll)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Több termény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11, 71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519" name="Google Shape;519;p51"/>
          <p:cNvSpPr txBox="1"/>
          <p:nvPr/>
        </p:nvSpPr>
        <p:spPr>
          <a:xfrm>
            <a:off x="540000" y="2164873"/>
            <a:ext cx="8603807" cy="1047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Madárfelmérés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standardizált pontszámlálás (</a:t>
            </a:r>
            <a:r>
              <a:rPr lang="hu-HU" sz="18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Gregory et al. 2005</a:t>
            </a: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2004-2011</a:t>
            </a:r>
            <a:endParaRPr/>
          </a:p>
          <a:p>
            <a:pPr indent="-228600" lvl="0" marL="228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hu-H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legalább 2 év előtte, 3 év utána (átlag: 6,9 év/pont)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2"/>
          <p:cNvSpPr txBox="1"/>
          <p:nvPr>
            <p:ph type="title"/>
          </p:nvPr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Madárfajok és egyedszámok</a:t>
            </a:r>
            <a:endParaRPr b="1" sz="3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25" name="Google Shape;525;p52"/>
          <p:cNvSpPr txBox="1"/>
          <p:nvPr>
            <p:ph idx="1" type="body"/>
          </p:nvPr>
        </p:nvSpPr>
        <p:spPr>
          <a:xfrm>
            <a:off x="2604535" y="989999"/>
            <a:ext cx="7094894" cy="122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u-HU" sz="2400"/>
              <a:t>minden madár: 81 faj 3968 egyede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Char char="•"/>
            </a:pPr>
            <a:r>
              <a:rPr lang="hu-HU" sz="2400">
                <a:solidFill>
                  <a:srgbClr val="00B050"/>
                </a:solidFill>
              </a:rPr>
              <a:t>mezei madarak</a:t>
            </a:r>
            <a:r>
              <a:rPr lang="hu-HU" sz="2400"/>
              <a:t>: 12 faj 1665 egyede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Char char="•"/>
            </a:pPr>
            <a:r>
              <a:rPr lang="hu-HU" sz="2400">
                <a:solidFill>
                  <a:srgbClr val="00B0F0"/>
                </a:solidFill>
              </a:rPr>
              <a:t>természetvédelmi jelentőségű fajok</a:t>
            </a:r>
            <a:r>
              <a:rPr lang="hu-HU" sz="2400"/>
              <a:t>: 5 faj 908 egyede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  <a:p>
            <a:pPr indent="-20193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/>
          </a:p>
        </p:txBody>
      </p:sp>
      <p:pic>
        <p:nvPicPr>
          <p:cNvPr descr="A picture containing bird, goose, sky, outdoor&#10;&#10;Description automatically generated" id="526" name="Google Shape;526;p52"/>
          <p:cNvPicPr preferRelativeResize="0"/>
          <p:nvPr/>
        </p:nvPicPr>
        <p:blipFill rotWithShape="1">
          <a:blip r:embed="rId3">
            <a:alphaModFix/>
          </a:blip>
          <a:srcRect b="12701" l="11111" r="0" t="0"/>
          <a:stretch/>
        </p:blipFill>
        <p:spPr>
          <a:xfrm>
            <a:off x="6189310" y="2360649"/>
            <a:ext cx="1979405" cy="1296000"/>
          </a:xfrm>
          <a:prstGeom prst="rect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ird on a log&#10;&#10;Description automatically generated with low confidence" id="527" name="Google Shape;527;p52"/>
          <p:cNvPicPr preferRelativeResize="0"/>
          <p:nvPr/>
        </p:nvPicPr>
        <p:blipFill rotWithShape="1">
          <a:blip r:embed="rId4">
            <a:alphaModFix/>
          </a:blip>
          <a:srcRect b="0" l="4812" r="25372" t="10662"/>
          <a:stretch/>
        </p:blipFill>
        <p:spPr>
          <a:xfrm>
            <a:off x="3835229" y="5240649"/>
            <a:ext cx="1528890" cy="1296000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ird on a post&#10;&#10;Description automatically generated with low confidence" id="528" name="Google Shape;52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4274" y="5240649"/>
            <a:ext cx="1002240" cy="1296000"/>
          </a:xfrm>
          <a:prstGeom prst="rect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small bird on a branch&#10;&#10;Description automatically generated with medium confidence" id="529" name="Google Shape;529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05879" y="3800649"/>
            <a:ext cx="1657126" cy="1296000"/>
          </a:xfrm>
          <a:prstGeom prst="rect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ird sitting on a rope&#10;&#10;Description automatically generated with low confidence" id="530" name="Google Shape;530;p52"/>
          <p:cNvPicPr preferRelativeResize="0"/>
          <p:nvPr/>
        </p:nvPicPr>
        <p:blipFill rotWithShape="1">
          <a:blip r:embed="rId7">
            <a:alphaModFix/>
          </a:blip>
          <a:srcRect b="10701" l="15305" r="7955" t="25178"/>
          <a:stretch/>
        </p:blipFill>
        <p:spPr>
          <a:xfrm>
            <a:off x="8378436" y="2360649"/>
            <a:ext cx="1164461" cy="1296000"/>
          </a:xfrm>
          <a:prstGeom prst="rect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ird standing on rocks&#10;&#10;Description automatically generated with medium confidence" id="531" name="Google Shape;531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19362" y="2360649"/>
            <a:ext cx="1360227" cy="1296000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grass, outdoor, bird, standing&#10;&#10;Description automatically generated" id="532" name="Google Shape;532;p52"/>
          <p:cNvPicPr preferRelativeResize="0"/>
          <p:nvPr/>
        </p:nvPicPr>
        <p:blipFill rotWithShape="1">
          <a:blip r:embed="rId9">
            <a:alphaModFix/>
          </a:blip>
          <a:srcRect b="0" l="4101" r="0" t="0"/>
          <a:stretch/>
        </p:blipFill>
        <p:spPr>
          <a:xfrm>
            <a:off x="8008527" y="3800649"/>
            <a:ext cx="1657127" cy="1296000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grass, outdoor, bird of prey&#10;&#10;Description automatically generated" id="533" name="Google Shape;533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62152" y="5229262"/>
            <a:ext cx="864432" cy="1296000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ird standing on a rock&#10;&#10;Description automatically generated" id="534" name="Google Shape;534;p52"/>
          <p:cNvPicPr preferRelativeResize="0"/>
          <p:nvPr/>
        </p:nvPicPr>
        <p:blipFill rotWithShape="1">
          <a:blip r:embed="rId11">
            <a:alphaModFix/>
          </a:blip>
          <a:srcRect b="15200" l="0" r="25080" t="5489"/>
          <a:stretch/>
        </p:blipFill>
        <p:spPr>
          <a:xfrm>
            <a:off x="2689356" y="2360649"/>
            <a:ext cx="1705188" cy="1296000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ird on a branch&#10;&#10;Description automatically generated with low confidence" id="535" name="Google Shape;535;p5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62386" y="3800649"/>
            <a:ext cx="1633614" cy="1296000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ird standing in the grass&#10;&#10;Description automatically generated with medium confidence" id="536" name="Google Shape;536;p52"/>
          <p:cNvPicPr preferRelativeResize="0"/>
          <p:nvPr/>
        </p:nvPicPr>
        <p:blipFill rotWithShape="1">
          <a:blip r:embed="rId13">
            <a:alphaModFix/>
          </a:blip>
          <a:srcRect b="5103" l="25396" r="4236" t="4508"/>
          <a:stretch/>
        </p:blipFill>
        <p:spPr>
          <a:xfrm>
            <a:off x="6295381" y="3789262"/>
            <a:ext cx="1513765" cy="1296000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7" name="Google Shape;537;p52"/>
          <p:cNvPicPr preferRelativeResize="0"/>
          <p:nvPr/>
        </p:nvPicPr>
        <p:blipFill rotWithShape="1">
          <a:blip r:embed="rId14">
            <a:alphaModFix/>
          </a:blip>
          <a:srcRect b="8980" l="21671" r="46176" t="36220"/>
          <a:stretch/>
        </p:blipFill>
        <p:spPr>
          <a:xfrm>
            <a:off x="5542834" y="5240649"/>
            <a:ext cx="1140603" cy="1296000"/>
          </a:xfrm>
          <a:prstGeom prst="rect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bird sitting on a branch&#10;&#10;Description automatically generated" id="538" name="Google Shape;538;p5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905299" y="5229262"/>
            <a:ext cx="1728000" cy="1296000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3"/>
          <p:cNvSpPr txBox="1"/>
          <p:nvPr>
            <p:ph type="title"/>
          </p:nvPr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Mezei madárközösség szántókon és gyepesítéseken</a:t>
            </a:r>
            <a:endParaRPr b="1" sz="3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Chart, bar chart&#10;&#10;Description automatically generated" id="544" name="Google Shape;544;p53"/>
          <p:cNvPicPr preferRelativeResize="0"/>
          <p:nvPr/>
        </p:nvPicPr>
        <p:blipFill rotWithShape="1">
          <a:blip r:embed="rId3">
            <a:alphaModFix/>
          </a:blip>
          <a:srcRect b="33333" l="0" r="0" t="0"/>
          <a:stretch/>
        </p:blipFill>
        <p:spPr>
          <a:xfrm>
            <a:off x="3138995" y="1051061"/>
            <a:ext cx="5914009" cy="5694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549" name="Google Shape;549;p54"/>
          <p:cNvPicPr preferRelativeResize="0"/>
          <p:nvPr/>
        </p:nvPicPr>
        <p:blipFill rotWithShape="1">
          <a:blip r:embed="rId3">
            <a:alphaModFix/>
          </a:blip>
          <a:srcRect b="48842" l="0" r="0" t="1018"/>
          <a:stretch/>
        </p:blipFill>
        <p:spPr>
          <a:xfrm>
            <a:off x="1441247" y="900000"/>
            <a:ext cx="8152034" cy="59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4"/>
          <p:cNvSpPr txBox="1"/>
          <p:nvPr>
            <p:ph type="title"/>
          </p:nvPr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Relatív egyedszámok szántókon és gyepesítéseken</a:t>
            </a:r>
            <a:endParaRPr b="1" sz="3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51" name="Google Shape;551;p54"/>
          <p:cNvSpPr/>
          <p:nvPr/>
        </p:nvSpPr>
        <p:spPr>
          <a:xfrm>
            <a:off x="1441247" y="3125496"/>
            <a:ext cx="19800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2" name="Google Shape;552;p54"/>
          <p:cNvGrpSpPr/>
          <p:nvPr/>
        </p:nvGrpSpPr>
        <p:grpSpPr>
          <a:xfrm>
            <a:off x="5544000" y="1296000"/>
            <a:ext cx="1944000" cy="3629496"/>
            <a:chOff x="5544000" y="1296000"/>
            <a:chExt cx="1944000" cy="3629496"/>
          </a:xfrm>
        </p:grpSpPr>
        <p:sp>
          <p:nvSpPr>
            <p:cNvPr id="553" name="Google Shape;553;p54"/>
            <p:cNvSpPr/>
            <p:nvPr/>
          </p:nvSpPr>
          <p:spPr>
            <a:xfrm>
              <a:off x="5544000" y="1296000"/>
              <a:ext cx="1944000" cy="1800000"/>
            </a:xfrm>
            <a:prstGeom prst="rect">
              <a:avLst/>
            </a:prstGeom>
            <a:noFill/>
            <a:ln cap="flat" cmpd="sng" w="3810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54"/>
            <p:cNvSpPr/>
            <p:nvPr/>
          </p:nvSpPr>
          <p:spPr>
            <a:xfrm>
              <a:off x="5544000" y="3125496"/>
              <a:ext cx="1944000" cy="1800000"/>
            </a:xfrm>
            <a:prstGeom prst="rect">
              <a:avLst/>
            </a:prstGeom>
            <a:noFill/>
            <a:ln cap="flat" cmpd="sng" w="3810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5" name="Google Shape;555;p54"/>
          <p:cNvSpPr/>
          <p:nvPr/>
        </p:nvSpPr>
        <p:spPr>
          <a:xfrm>
            <a:off x="5544000" y="4964824"/>
            <a:ext cx="19440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54"/>
          <p:cNvSpPr/>
          <p:nvPr/>
        </p:nvSpPr>
        <p:spPr>
          <a:xfrm>
            <a:off x="1446838" y="1296000"/>
            <a:ext cx="1980000" cy="1800000"/>
          </a:xfrm>
          <a:prstGeom prst="rect">
            <a:avLst/>
          </a:prstGeom>
          <a:noFill/>
          <a:ln cap="flat" cmpd="sng" w="38100">
            <a:solidFill>
              <a:srgbClr val="C4BD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7" name="Google Shape;557;p54"/>
          <p:cNvGrpSpPr/>
          <p:nvPr/>
        </p:nvGrpSpPr>
        <p:grpSpPr>
          <a:xfrm>
            <a:off x="1440000" y="1296000"/>
            <a:ext cx="8105591" cy="5468824"/>
            <a:chOff x="1440000" y="1296000"/>
            <a:chExt cx="8105591" cy="5468824"/>
          </a:xfrm>
        </p:grpSpPr>
        <p:grpSp>
          <p:nvGrpSpPr>
            <p:cNvPr id="558" name="Google Shape;558;p54"/>
            <p:cNvGrpSpPr/>
            <p:nvPr/>
          </p:nvGrpSpPr>
          <p:grpSpPr>
            <a:xfrm>
              <a:off x="1440000" y="1296000"/>
              <a:ext cx="8100000" cy="5468824"/>
              <a:chOff x="1440000" y="1296000"/>
              <a:chExt cx="8100000" cy="5468824"/>
            </a:xfrm>
          </p:grpSpPr>
          <p:sp>
            <p:nvSpPr>
              <p:cNvPr id="559" name="Google Shape;559;p54"/>
              <p:cNvSpPr/>
              <p:nvPr/>
            </p:nvSpPr>
            <p:spPr>
              <a:xfrm>
                <a:off x="7560000" y="1296000"/>
                <a:ext cx="1980000" cy="1800000"/>
              </a:xfrm>
              <a:prstGeom prst="rect">
                <a:avLst/>
              </a:prstGeom>
              <a:noFill/>
              <a:ln cap="flat" cmpd="sng" w="38100">
                <a:solidFill>
                  <a:srgbClr val="00B0F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54"/>
              <p:cNvSpPr/>
              <p:nvPr/>
            </p:nvSpPr>
            <p:spPr>
              <a:xfrm>
                <a:off x="1440000" y="4964824"/>
                <a:ext cx="1980000" cy="1800000"/>
              </a:xfrm>
              <a:prstGeom prst="rect">
                <a:avLst/>
              </a:prstGeom>
              <a:noFill/>
              <a:ln cap="flat" cmpd="sng" w="38100">
                <a:solidFill>
                  <a:srgbClr val="00B0F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1" name="Google Shape;561;p54"/>
            <p:cNvGrpSpPr/>
            <p:nvPr/>
          </p:nvGrpSpPr>
          <p:grpSpPr>
            <a:xfrm>
              <a:off x="3492000" y="1296000"/>
              <a:ext cx="6053591" cy="5468824"/>
              <a:chOff x="3492000" y="1296000"/>
              <a:chExt cx="6053591" cy="5468824"/>
            </a:xfrm>
          </p:grpSpPr>
          <p:sp>
            <p:nvSpPr>
              <p:cNvPr id="562" name="Google Shape;562;p54"/>
              <p:cNvSpPr/>
              <p:nvPr/>
            </p:nvSpPr>
            <p:spPr>
              <a:xfrm>
                <a:off x="3492000" y="1296000"/>
                <a:ext cx="1980000" cy="1800000"/>
              </a:xfrm>
              <a:prstGeom prst="rect">
                <a:avLst/>
              </a:prstGeom>
              <a:noFill/>
              <a:ln cap="flat" cmpd="sng" w="38100">
                <a:solidFill>
                  <a:srgbClr val="00B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54"/>
              <p:cNvSpPr/>
              <p:nvPr/>
            </p:nvSpPr>
            <p:spPr>
              <a:xfrm>
                <a:off x="3492000" y="4964824"/>
                <a:ext cx="1980000" cy="1800000"/>
              </a:xfrm>
              <a:prstGeom prst="rect">
                <a:avLst/>
              </a:prstGeom>
              <a:noFill/>
              <a:ln cap="flat" cmpd="sng" w="38100">
                <a:solidFill>
                  <a:srgbClr val="00B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54"/>
              <p:cNvSpPr/>
              <p:nvPr/>
            </p:nvSpPr>
            <p:spPr>
              <a:xfrm>
                <a:off x="7560000" y="3125496"/>
                <a:ext cx="1980000" cy="1800000"/>
              </a:xfrm>
              <a:prstGeom prst="rect">
                <a:avLst/>
              </a:prstGeom>
              <a:noFill/>
              <a:ln cap="flat" cmpd="sng" w="38100">
                <a:solidFill>
                  <a:srgbClr val="00B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54"/>
              <p:cNvSpPr/>
              <p:nvPr/>
            </p:nvSpPr>
            <p:spPr>
              <a:xfrm>
                <a:off x="3492000" y="3125496"/>
                <a:ext cx="1980000" cy="1800000"/>
              </a:xfrm>
              <a:prstGeom prst="rect">
                <a:avLst/>
              </a:prstGeom>
              <a:noFill/>
              <a:ln cap="flat" cmpd="sng" w="38100">
                <a:solidFill>
                  <a:srgbClr val="00B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54"/>
              <p:cNvSpPr/>
              <p:nvPr/>
            </p:nvSpPr>
            <p:spPr>
              <a:xfrm>
                <a:off x="7565591" y="4964824"/>
                <a:ext cx="1980000" cy="1800000"/>
              </a:xfrm>
              <a:prstGeom prst="rect">
                <a:avLst/>
              </a:prstGeom>
              <a:noFill/>
              <a:ln cap="flat" cmpd="sng" w="38100">
                <a:solidFill>
                  <a:srgbClr val="00B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z</a:t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BACI: előnyök és hátrányok</a:t>
            </a:r>
            <a:endParaRPr/>
          </a:p>
        </p:txBody>
      </p:sp>
      <p:sp>
        <p:nvSpPr>
          <p:cNvPr id="572" name="Google Shape;572;p55"/>
          <p:cNvSpPr txBox="1"/>
          <p:nvPr>
            <p:ph idx="1" type="body"/>
          </p:nvPr>
        </p:nvSpPr>
        <p:spPr>
          <a:xfrm>
            <a:off x="609600" y="1447800"/>
            <a:ext cx="8077200" cy="4876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Előnyök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adatok a hatás előtti állapotról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megfelelő kontroll biztosítása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hatás vs. kontroll → kauzalitás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prediktálható hatások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Hátrányok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jelentős logisztikai kihívások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hatás előtti adatgyűjtés költségei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nem kezelt területekről adatgyűjtés költségei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kezelések változása felboríthatja az elrendezést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nagy léptékű v. előre nem látott változások elmoshatják a különbségeket</a:t>
            </a:r>
            <a:endParaRPr/>
          </a:p>
        </p:txBody>
      </p:sp>
      <p:pic>
        <p:nvPicPr>
          <p:cNvPr descr="Graphical user interface, application&#10;&#10;Description automatically generated" id="573" name="Google Shape;573;p55"/>
          <p:cNvPicPr preferRelativeResize="0"/>
          <p:nvPr/>
        </p:nvPicPr>
        <p:blipFill rotWithShape="1">
          <a:blip r:embed="rId3">
            <a:alphaModFix/>
          </a:blip>
          <a:srcRect b="27778" l="0" r="0" t="33333"/>
          <a:stretch/>
        </p:blipFill>
        <p:spPr>
          <a:xfrm>
            <a:off x="6096000" y="1701801"/>
            <a:ext cx="5787849" cy="3251199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6"/>
          <p:cNvSpPr txBox="1"/>
          <p:nvPr>
            <p:ph type="title"/>
          </p:nvPr>
        </p:nvSpPr>
        <p:spPr>
          <a:xfrm>
            <a:off x="609600" y="274638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Időbeliség figyelembe vétele alternatív módon</a:t>
            </a:r>
            <a:endParaRPr/>
          </a:p>
        </p:txBody>
      </p:sp>
      <p:sp>
        <p:nvSpPr>
          <p:cNvPr id="579" name="Google Shape;579;p56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Tér-idő helyettesítés (space-for-time substitution) vagy idősor (chronosequence)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Különböző korú kezelt területek összehasonlítása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IMG_2914.JPG" id="580" name="Google Shape;58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0225" y="5486400"/>
            <a:ext cx="15271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7879.JPG" id="581" name="Google Shape;58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0" y="5486400"/>
            <a:ext cx="16668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43.JPG" id="582" name="Google Shape;582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10400" y="5486400"/>
            <a:ext cx="20574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79(LigetiZsalyaLepkekkel).JPG" id="583" name="Google Shape;583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85250" y="5486400"/>
            <a:ext cx="168275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987.JPG" id="584" name="Google Shape;584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24200" y="5486400"/>
            <a:ext cx="125095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1072.JPG" id="585" name="Google Shape;585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03900" y="5486400"/>
            <a:ext cx="120332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6"/>
          <p:cNvPicPr preferRelativeResize="0"/>
          <p:nvPr/>
        </p:nvPicPr>
        <p:blipFill rotWithShape="1">
          <a:blip r:embed="rId9">
            <a:alphaModFix/>
          </a:blip>
          <a:srcRect b="47598" l="0" r="0" t="0"/>
          <a:stretch/>
        </p:blipFill>
        <p:spPr>
          <a:xfrm>
            <a:off x="2362200" y="2667000"/>
            <a:ext cx="7467600" cy="271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7"/>
          <p:cNvSpPr txBox="1"/>
          <p:nvPr>
            <p:ph type="title"/>
          </p:nvPr>
        </p:nvSpPr>
        <p:spPr>
          <a:xfrm>
            <a:off x="76200" y="533400"/>
            <a:ext cx="392205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/>
              <a:t>Hatásmonitorozás: elrendezések</a:t>
            </a:r>
            <a:endParaRPr/>
          </a:p>
        </p:txBody>
      </p:sp>
      <p:sp>
        <p:nvSpPr>
          <p:cNvPr id="592" name="Google Shape;592;p57"/>
          <p:cNvSpPr txBox="1"/>
          <p:nvPr>
            <p:ph idx="1" type="body"/>
          </p:nvPr>
        </p:nvSpPr>
        <p:spPr>
          <a:xfrm>
            <a:off x="1828799" y="5776477"/>
            <a:ext cx="2277037" cy="38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hu-HU" sz="2000"/>
              <a:t>Christie et al. 2019</a:t>
            </a:r>
            <a:endParaRPr/>
          </a:p>
        </p:txBody>
      </p:sp>
      <p:pic>
        <p:nvPicPr>
          <p:cNvPr id="593" name="Google Shape;59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5481" y="668551"/>
            <a:ext cx="7943003" cy="580844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7"/>
          <p:cNvSpPr txBox="1"/>
          <p:nvPr/>
        </p:nvSpPr>
        <p:spPr>
          <a:xfrm>
            <a:off x="228601" y="3048000"/>
            <a:ext cx="342899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Control-Impact (CI) elrendezés </a:t>
            </a:r>
            <a:b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hu-HU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 B opció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8"/>
          <p:cNvSpPr txBox="1"/>
          <p:nvPr>
            <p:ph type="title"/>
          </p:nvPr>
        </p:nvSpPr>
        <p:spPr>
          <a:xfrm>
            <a:off x="609600" y="76200"/>
            <a:ext cx="109728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Tér-idő helyettesítés vagy ismételt mintavétel</a:t>
            </a:r>
            <a:endParaRPr/>
          </a:p>
        </p:txBody>
      </p:sp>
      <p:pic>
        <p:nvPicPr>
          <p:cNvPr id="600" name="Google Shape;600;p58"/>
          <p:cNvPicPr preferRelativeResize="0"/>
          <p:nvPr/>
        </p:nvPicPr>
        <p:blipFill rotWithShape="1">
          <a:blip r:embed="rId3">
            <a:alphaModFix/>
          </a:blip>
          <a:srcRect b="4445" l="39375" r="25000" t="20000"/>
          <a:stretch/>
        </p:blipFill>
        <p:spPr>
          <a:xfrm>
            <a:off x="990600" y="1021800"/>
            <a:ext cx="4828240" cy="57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8"/>
          <p:cNvPicPr preferRelativeResize="0"/>
          <p:nvPr/>
        </p:nvPicPr>
        <p:blipFill rotWithShape="1">
          <a:blip r:embed="rId4">
            <a:alphaModFix/>
          </a:blip>
          <a:srcRect b="4444" l="39375" r="25000" t="17778"/>
          <a:stretch/>
        </p:blipFill>
        <p:spPr>
          <a:xfrm>
            <a:off x="6400800" y="990600"/>
            <a:ext cx="4690293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8"/>
          <p:cNvSpPr txBox="1"/>
          <p:nvPr/>
        </p:nvSpPr>
        <p:spPr>
          <a:xfrm rot="-5400000">
            <a:off x="-493886" y="3505200"/>
            <a:ext cx="21191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Tér-idő helyettesítés</a:t>
            </a:r>
            <a:endParaRPr/>
          </a:p>
        </p:txBody>
      </p:sp>
      <p:sp>
        <p:nvSpPr>
          <p:cNvPr id="603" name="Google Shape;603;p58"/>
          <p:cNvSpPr txBox="1"/>
          <p:nvPr/>
        </p:nvSpPr>
        <p:spPr>
          <a:xfrm rot="-5400000">
            <a:off x="5097655" y="3505200"/>
            <a:ext cx="20431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Ismételt mintavétel</a:t>
            </a:r>
            <a:endParaRPr/>
          </a:p>
        </p:txBody>
      </p:sp>
      <p:sp>
        <p:nvSpPr>
          <p:cNvPr id="604" name="Google Shape;604;p58"/>
          <p:cNvSpPr txBox="1"/>
          <p:nvPr>
            <p:ph idx="1" type="body"/>
          </p:nvPr>
        </p:nvSpPr>
        <p:spPr>
          <a:xfrm>
            <a:off x="9982200" y="5486400"/>
            <a:ext cx="1768288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hu-HU" sz="1800"/>
              <a:t>Rácz et al. 2013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9"/>
          <p:cNvSpPr txBox="1"/>
          <p:nvPr>
            <p:ph type="title"/>
          </p:nvPr>
        </p:nvSpPr>
        <p:spPr>
          <a:xfrm>
            <a:off x="574040" y="152400"/>
            <a:ext cx="6553200" cy="86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Tér-idő helyettesítés</a:t>
            </a:r>
            <a:endParaRPr sz="3600"/>
          </a:p>
        </p:txBody>
      </p:sp>
      <p:sp>
        <p:nvSpPr>
          <p:cNvPr id="610" name="Google Shape;610;p59"/>
          <p:cNvSpPr txBox="1"/>
          <p:nvPr>
            <p:ph idx="1" type="body"/>
          </p:nvPr>
        </p:nvSpPr>
        <p:spPr>
          <a:xfrm>
            <a:off x="609600" y="1066801"/>
            <a:ext cx="5867400" cy="4495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Előnyök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könnyen kivitelezhető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idősor vizsgálható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hosszú időtáv lehetősége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hu-HU" sz="2000"/>
              <a:t>Hátrányok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előzetes történet nem ismert („történeti hatás”)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éves fluktuációk nem ismertek (pl. „rossz év hatás”)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köztes kezelés nem ismert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mintavételi erőfeszítésre oda kell figyelni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kauzalitás nem bizonyítható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kisebb érzékenység</a:t>
            </a:r>
            <a:endParaRPr sz="2000"/>
          </a:p>
        </p:txBody>
      </p:sp>
      <p:pic>
        <p:nvPicPr>
          <p:cNvPr descr="A picture containing diagram&#10;&#10;Description automatically generated" id="611" name="Google Shape;61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6200" y="477520"/>
            <a:ext cx="4090531" cy="5404157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2" name="Google Shape;612;p59"/>
          <p:cNvSpPr txBox="1"/>
          <p:nvPr/>
        </p:nvSpPr>
        <p:spPr>
          <a:xfrm>
            <a:off x="9677400" y="6031468"/>
            <a:ext cx="2133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França et al. 2016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A csökkenés okai</a:t>
            </a:r>
            <a:endParaRPr/>
          </a:p>
        </p:txBody>
      </p:sp>
      <p:sp>
        <p:nvSpPr>
          <p:cNvPr id="130" name="Google Shape;130;p6"/>
          <p:cNvSpPr txBox="1"/>
          <p:nvPr>
            <p:ph idx="1" type="body"/>
          </p:nvPr>
        </p:nvSpPr>
        <p:spPr>
          <a:xfrm>
            <a:off x="1866900" y="1609725"/>
            <a:ext cx="8458200" cy="3952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hu-HU" sz="2800"/>
              <a:t>EU Közös Agrárpolitika (CAP), 1980-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800"/>
              <a:t>Művelés intenzitásának növekedése</a:t>
            </a:r>
            <a:endParaRPr/>
          </a:p>
          <a:p>
            <a:pPr indent="-457200" lvl="1" marL="8096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hu-HU" sz="2400"/>
              <a:t>Tavaszi helyett őszi vetések</a:t>
            </a:r>
            <a:endParaRPr/>
          </a:p>
          <a:p>
            <a:pPr indent="-457200" lvl="1" marL="8096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hu-HU" sz="2400"/>
              <a:t>Parlagok csökkenése</a:t>
            </a:r>
            <a:endParaRPr/>
          </a:p>
          <a:p>
            <a:pPr indent="-457200" lvl="1" marL="8096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hu-HU" sz="2400"/>
              <a:t>Növekvő vegyszerhasználat (műtrágya, peszticid, herbicid)</a:t>
            </a:r>
            <a:endParaRPr/>
          </a:p>
          <a:p>
            <a:pPr indent="-457200" lvl="1" marL="8096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hu-HU" sz="2400"/>
              <a:t>Meliorációs beavatkozások</a:t>
            </a:r>
            <a:endParaRPr/>
          </a:p>
          <a:p>
            <a:pPr indent="-457200" lvl="1" marL="8096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hu-HU" sz="2400"/>
              <a:t>Széna helyett siló takarmány</a:t>
            </a:r>
            <a:endParaRPr/>
          </a:p>
          <a:p>
            <a:pPr indent="-457200" lvl="1" marL="8096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hu-HU" sz="2400"/>
              <a:t>Növekvő intenzitású gyepgazdálkodás</a:t>
            </a:r>
            <a:endParaRPr/>
          </a:p>
          <a:p>
            <a:pPr indent="-457200" lvl="1" marL="8096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hu-HU" sz="2400"/>
              <a:t>Természetközeli gyepek területének csökkenése</a:t>
            </a:r>
            <a:endParaRPr/>
          </a:p>
          <a:p>
            <a:pPr indent="-457200" lvl="1" marL="8096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hu-HU" sz="2400"/>
              <a:t>Fásítás, erdősítés</a:t>
            </a:r>
            <a:endParaRPr/>
          </a:p>
          <a:p>
            <a:pPr indent="152400" lvl="1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131" name="Google Shape;131;p6"/>
          <p:cNvSpPr txBox="1"/>
          <p:nvPr/>
        </p:nvSpPr>
        <p:spPr>
          <a:xfrm>
            <a:off x="8915400" y="6126163"/>
            <a:ext cx="26670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Butler et al. 2007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0"/>
          <p:cNvSpPr txBox="1"/>
          <p:nvPr>
            <p:ph type="title"/>
          </p:nvPr>
        </p:nvSpPr>
        <p:spPr>
          <a:xfrm>
            <a:off x="1981200" y="274638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Sutherland (2000) tanácsai</a:t>
            </a:r>
            <a:endParaRPr sz="3600"/>
          </a:p>
        </p:txBody>
      </p:sp>
      <p:sp>
        <p:nvSpPr>
          <p:cNvPr id="618" name="Google Shape;618;p60"/>
          <p:cNvSpPr txBox="1"/>
          <p:nvPr>
            <p:ph idx="1" type="body"/>
          </p:nvPr>
        </p:nvSpPr>
        <p:spPr>
          <a:xfrm>
            <a:off x="533400" y="1143000"/>
            <a:ext cx="11430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ismerjük fel a hibák (error) létezését és gondolkozzunk a csökkentésük lehetőségein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pontos instrukciók legyenek mindenki számára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standardizálj mindent, amit lehet (időjárás, megfigyelő, napszak stb.)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amit nem lehet kontrollálni, randomizáld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minden módszert magadon tesztelj elsőként (megvalósíthatóság, instrukciók interpretálása)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rögzíts lehetőleg minél több potenciális háttér-tényezőt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hibák (error-ok) egyensúlyozása a helyszínek, időszakok, időpontok között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mindenki mindent csinál helyett specifikálni, h. ki mit csinál (megfigyelő, adatrögzítő, logisztikus stb.)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számszerűsítsd a hibaforrásokat (módszerek előzetes tesztelése, ismételt felvételezés ugyanott stb.)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u-HU" sz="2000"/>
              <a:t>sokkal jobb a több kis minta, mint a kevesebb nagy minta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41_GyomosPipacsosKamillas.JPG" id="619" name="Google Shape;61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5303838"/>
            <a:ext cx="2332038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gtelepedoZsiokas.JPG" id="620" name="Google Shape;62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0" y="5303838"/>
            <a:ext cx="2332038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rosPoloska-GraphosomaLineatum_RUFI.jpg" id="621" name="Google Shape;621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5303838"/>
            <a:ext cx="2332038" cy="1554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7_VorosVercse_RUFI.jpg" id="622" name="Google Shape;622;p60"/>
          <p:cNvPicPr preferRelativeResize="0"/>
          <p:nvPr/>
        </p:nvPicPr>
        <p:blipFill rotWithShape="1">
          <a:blip r:embed="rId6">
            <a:alphaModFix/>
          </a:blip>
          <a:srcRect b="0" l="3265" r="0" t="0"/>
          <a:stretch/>
        </p:blipFill>
        <p:spPr>
          <a:xfrm>
            <a:off x="8410576" y="5303838"/>
            <a:ext cx="2257425" cy="155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/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Mezei pacsirta állományváltozása Magyarországon</a:t>
            </a:r>
            <a:endParaRPr/>
          </a:p>
        </p:txBody>
      </p:sp>
      <p:sp>
        <p:nvSpPr>
          <p:cNvPr id="137" name="Google Shape;137;p7"/>
          <p:cNvSpPr txBox="1"/>
          <p:nvPr>
            <p:ph idx="1" type="body"/>
          </p:nvPr>
        </p:nvSpPr>
        <p:spPr>
          <a:xfrm>
            <a:off x="2990850" y="5269592"/>
            <a:ext cx="6210300" cy="768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u-HU" sz="2400"/>
              <a:t>Változás 1999-2024: </a:t>
            </a:r>
            <a:r>
              <a:rPr b="1" lang="hu-HU" sz="2400">
                <a:solidFill>
                  <a:srgbClr val="C00000"/>
                </a:solidFill>
              </a:rPr>
              <a:t>-46%</a:t>
            </a:r>
            <a:r>
              <a:rPr lang="hu-HU" sz="2400"/>
              <a:t>, 2013-2024: </a:t>
            </a:r>
            <a:r>
              <a:rPr b="1" lang="hu-HU" sz="2400">
                <a:solidFill>
                  <a:srgbClr val="C00000"/>
                </a:solidFill>
              </a:rPr>
              <a:t>-29%</a:t>
            </a:r>
            <a:endParaRPr/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1926" y="1221600"/>
            <a:ext cx="8148148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/>
          <p:nvPr/>
        </p:nvSpPr>
        <p:spPr>
          <a:xfrm>
            <a:off x="8915400" y="6126163"/>
            <a:ext cx="26670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Szép et al. 2011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/>
          <p:nvPr>
            <p:ph type="title"/>
          </p:nvPr>
        </p:nvSpPr>
        <p:spPr>
          <a:xfrm>
            <a:off x="609600" y="1524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Mezei pacsirta sűrűsége (denzitása)</a:t>
            </a:r>
            <a:endParaRPr/>
          </a:p>
        </p:txBody>
      </p:sp>
      <p:grpSp>
        <p:nvGrpSpPr>
          <p:cNvPr id="145" name="Google Shape;145;p8"/>
          <p:cNvGrpSpPr/>
          <p:nvPr/>
        </p:nvGrpSpPr>
        <p:grpSpPr>
          <a:xfrm>
            <a:off x="609600" y="1981200"/>
            <a:ext cx="3879462" cy="3352800"/>
            <a:chOff x="2962275" y="1143000"/>
            <a:chExt cx="6083701" cy="5257800"/>
          </a:xfrm>
        </p:grpSpPr>
        <p:pic>
          <p:nvPicPr>
            <p:cNvPr id="146" name="Google Shape;146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146024" y="1143000"/>
              <a:ext cx="5899952" cy="5064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8"/>
            <p:cNvSpPr/>
            <p:nvPr/>
          </p:nvSpPr>
          <p:spPr>
            <a:xfrm>
              <a:off x="2962275" y="4572000"/>
              <a:ext cx="838200" cy="18288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/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/>
              <a:t>Mezei pacsirta sűrűsége (denzitása)</a:t>
            </a:r>
            <a:endParaRPr/>
          </a:p>
        </p:txBody>
      </p:sp>
      <p:pic>
        <p:nvPicPr>
          <p:cNvPr id="153" name="Google Shape;15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5953" y="1219200"/>
            <a:ext cx="7561247" cy="5059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9"/>
          <p:cNvGrpSpPr/>
          <p:nvPr/>
        </p:nvGrpSpPr>
        <p:grpSpPr>
          <a:xfrm>
            <a:off x="76200" y="2072482"/>
            <a:ext cx="3879462" cy="3352800"/>
            <a:chOff x="2962275" y="1143000"/>
            <a:chExt cx="6083701" cy="5257800"/>
          </a:xfrm>
        </p:grpSpPr>
        <p:pic>
          <p:nvPicPr>
            <p:cNvPr id="155" name="Google Shape;155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46024" y="1143000"/>
              <a:ext cx="5899952" cy="5064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9"/>
            <p:cNvSpPr/>
            <p:nvPr/>
          </p:nvSpPr>
          <p:spPr>
            <a:xfrm>
              <a:off x="2962275" y="4572000"/>
              <a:ext cx="838200" cy="18288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2009-09-03T07:27:36Z</dcterms:created>
  <dc:creator>avocet</dc:creator>
</cp:coreProperties>
</file>