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258" r:id="rId13"/>
    <p:sldId id="264" r:id="rId14"/>
    <p:sldId id="265" r:id="rId15"/>
    <p:sldId id="266" r:id="rId16"/>
    <p:sldId id="263" r:id="rId17"/>
    <p:sldId id="259" r:id="rId18"/>
    <p:sldId id="267" r:id="rId19"/>
    <p:sldId id="260" r:id="rId20"/>
    <p:sldId id="261" r:id="rId21"/>
    <p:sldId id="262" r:id="rId22"/>
    <p:sldId id="304" r:id="rId23"/>
    <p:sldId id="268" r:id="rId24"/>
    <p:sldId id="320" r:id="rId25"/>
    <p:sldId id="269" r:id="rId26"/>
    <p:sldId id="295" r:id="rId27"/>
    <p:sldId id="305" r:id="rId28"/>
    <p:sldId id="274" r:id="rId29"/>
    <p:sldId id="272" r:id="rId30"/>
    <p:sldId id="275" r:id="rId31"/>
    <p:sldId id="276" r:id="rId32"/>
    <p:sldId id="277" r:id="rId33"/>
    <p:sldId id="322" r:id="rId34"/>
    <p:sldId id="321" r:id="rId35"/>
    <p:sldId id="306" r:id="rId36"/>
    <p:sldId id="307" r:id="rId37"/>
    <p:sldId id="309" r:id="rId38"/>
    <p:sldId id="308" r:id="rId39"/>
    <p:sldId id="270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EECC40-F381-468E-AA1D-855559D9B38C}" v="4" dt="2026-03-04T14:38:26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tila Marton" userId="42de5cbbd5cdc7c4" providerId="LiveId" clId="{DE405398-CFDB-40FC-8044-4BE8F0E389DE}"/>
    <pc:docChg chg="addSld delSld modSld sldOrd">
      <pc:chgData name="Attila Marton" userId="42de5cbbd5cdc7c4" providerId="LiveId" clId="{DE405398-CFDB-40FC-8044-4BE8F0E389DE}" dt="2026-03-04T16:06:30.229" v="31"/>
      <pc:docMkLst>
        <pc:docMk/>
      </pc:docMkLst>
      <pc:sldChg chg="ord">
        <pc:chgData name="Attila Marton" userId="42de5cbbd5cdc7c4" providerId="LiveId" clId="{DE405398-CFDB-40FC-8044-4BE8F0E389DE}" dt="2026-03-04T16:06:30.229" v="31"/>
        <pc:sldMkLst>
          <pc:docMk/>
          <pc:sldMk cId="223943413" sldId="257"/>
        </pc:sldMkLst>
      </pc:sldChg>
      <pc:sldChg chg="modSp mod">
        <pc:chgData name="Attila Marton" userId="42de5cbbd5cdc7c4" providerId="LiveId" clId="{DE405398-CFDB-40FC-8044-4BE8F0E389DE}" dt="2026-03-04T12:59:16.116" v="15" actId="20577"/>
        <pc:sldMkLst>
          <pc:docMk/>
          <pc:sldMk cId="1772163075" sldId="268"/>
        </pc:sldMkLst>
        <pc:spChg chg="mod">
          <ac:chgData name="Attila Marton" userId="42de5cbbd5cdc7c4" providerId="LiveId" clId="{DE405398-CFDB-40FC-8044-4BE8F0E389DE}" dt="2026-03-04T12:59:16.116" v="15" actId="20577"/>
          <ac:spMkLst>
            <pc:docMk/>
            <pc:sldMk cId="1772163075" sldId="268"/>
            <ac:spMk id="3" creationId="{460AD94E-9D9C-B593-FE73-194AE6A396E5}"/>
          </ac:spMkLst>
        </pc:spChg>
      </pc:sldChg>
      <pc:sldChg chg="del">
        <pc:chgData name="Attila Marton" userId="42de5cbbd5cdc7c4" providerId="LiveId" clId="{DE405398-CFDB-40FC-8044-4BE8F0E389DE}" dt="2026-03-04T13:55:41.029" v="25" actId="47"/>
        <pc:sldMkLst>
          <pc:docMk/>
          <pc:sldMk cId="259072101" sldId="310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2739309705" sldId="311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4177286857" sldId="312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3683561104" sldId="313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2577296651" sldId="314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77651152" sldId="315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4288744770" sldId="316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2387343765" sldId="317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3923516302" sldId="318"/>
        </pc:sldMkLst>
      </pc:sldChg>
      <pc:sldChg chg="add">
        <pc:chgData name="Attila Marton" userId="42de5cbbd5cdc7c4" providerId="LiveId" clId="{DE405398-CFDB-40FC-8044-4BE8F0E389DE}" dt="2026-03-04T12:55:45.093" v="0"/>
        <pc:sldMkLst>
          <pc:docMk/>
          <pc:sldMk cId="2673583519" sldId="319"/>
        </pc:sldMkLst>
      </pc:sldChg>
      <pc:sldChg chg="addSp modSp new mod">
        <pc:chgData name="Attila Marton" userId="42de5cbbd5cdc7c4" providerId="LiveId" clId="{DE405398-CFDB-40FC-8044-4BE8F0E389DE}" dt="2026-03-04T13:00:12.252" v="24" actId="1076"/>
        <pc:sldMkLst>
          <pc:docMk/>
          <pc:sldMk cId="2735879355" sldId="320"/>
        </pc:sldMkLst>
        <pc:spChg chg="add mod">
          <ac:chgData name="Attila Marton" userId="42de5cbbd5cdc7c4" providerId="LiveId" clId="{DE405398-CFDB-40FC-8044-4BE8F0E389DE}" dt="2026-03-04T12:59:46.097" v="17"/>
          <ac:spMkLst>
            <pc:docMk/>
            <pc:sldMk cId="2735879355" sldId="320"/>
            <ac:spMk id="2" creationId="{979610FD-E929-4747-C33B-0C37820424AE}"/>
          </ac:spMkLst>
        </pc:spChg>
        <pc:spChg chg="add mod">
          <ac:chgData name="Attila Marton" userId="42de5cbbd5cdc7c4" providerId="LiveId" clId="{DE405398-CFDB-40FC-8044-4BE8F0E389DE}" dt="2026-03-04T12:59:46.097" v="17"/>
          <ac:spMkLst>
            <pc:docMk/>
            <pc:sldMk cId="2735879355" sldId="320"/>
            <ac:spMk id="3" creationId="{089A5C3C-3E5D-1FF2-7DC7-B1A9300A00FB}"/>
          </ac:spMkLst>
        </pc:spChg>
        <pc:picChg chg="add mod modCrop">
          <ac:chgData name="Attila Marton" userId="42de5cbbd5cdc7c4" providerId="LiveId" clId="{DE405398-CFDB-40FC-8044-4BE8F0E389DE}" dt="2026-03-04T13:00:12.252" v="24" actId="1076"/>
          <ac:picMkLst>
            <pc:docMk/>
            <pc:sldMk cId="2735879355" sldId="320"/>
            <ac:picMk id="4" creationId="{9A6FD925-2F61-787A-0FC6-332495DFB1FA}"/>
          </ac:picMkLst>
        </pc:picChg>
      </pc:sldChg>
      <pc:sldChg chg="addSp new">
        <pc:chgData name="Attila Marton" userId="42de5cbbd5cdc7c4" providerId="LiveId" clId="{DE405398-CFDB-40FC-8044-4BE8F0E389DE}" dt="2026-03-04T14:35:49.967" v="27"/>
        <pc:sldMkLst>
          <pc:docMk/>
          <pc:sldMk cId="4004075438" sldId="321"/>
        </pc:sldMkLst>
        <pc:picChg chg="add">
          <ac:chgData name="Attila Marton" userId="42de5cbbd5cdc7c4" providerId="LiveId" clId="{DE405398-CFDB-40FC-8044-4BE8F0E389DE}" dt="2026-03-04T14:35:49.967" v="27"/>
          <ac:picMkLst>
            <pc:docMk/>
            <pc:sldMk cId="4004075438" sldId="321"/>
            <ac:picMk id="1026" creationId="{932E62FF-F253-A6A5-5BEE-AECF7F52D16E}"/>
          </ac:picMkLst>
        </pc:picChg>
      </pc:sldChg>
      <pc:sldChg chg="addSp new">
        <pc:chgData name="Attila Marton" userId="42de5cbbd5cdc7c4" providerId="LiveId" clId="{DE405398-CFDB-40FC-8044-4BE8F0E389DE}" dt="2026-03-04T14:38:26.461" v="29"/>
        <pc:sldMkLst>
          <pc:docMk/>
          <pc:sldMk cId="2222872143" sldId="322"/>
        </pc:sldMkLst>
        <pc:picChg chg="add">
          <ac:chgData name="Attila Marton" userId="42de5cbbd5cdc7c4" providerId="LiveId" clId="{DE405398-CFDB-40FC-8044-4BE8F0E389DE}" dt="2026-03-04T14:38:26.461" v="29"/>
          <ac:picMkLst>
            <pc:docMk/>
            <pc:sldMk cId="2222872143" sldId="322"/>
            <ac:picMk id="2050" creationId="{B59851A7-1789-3FD1-54C9-25658645FA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3E7F-BB02-4935-A71C-CB4B9B439BFB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6CE1D-A7F9-47C0-9C15-3239F1B3FD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95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Liebig hordója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6CE1D-A7F9-47C0-9C15-3239F1B3FDA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79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hu-HU" dirty="0"/>
              <a:t> </a:t>
            </a:r>
            <a:r>
              <a:rPr lang="en-US" dirty="0"/>
              <a:t>= ax</a:t>
            </a:r>
            <a:r>
              <a:rPr lang="en-US" baseline="30000" dirty="0"/>
              <a:t>2</a:t>
            </a:r>
            <a:r>
              <a:rPr lang="en-US" dirty="0"/>
              <a:t> + bx + c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6CE1D-A7F9-47C0-9C15-3239F1B3FDA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05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0D02-CA46-9B02-205E-C8967DE93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B8208-C06A-2D92-FC72-20B6BFC7B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AD0BE-ED7A-40AE-A76D-225625D5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ADEEA-C9A3-C2C7-4D0A-E7F53AB8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71149-8153-C198-AF59-F9925853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3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4BC9-5B2B-1165-C72F-903507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0DBBA-C253-2E18-6954-571B640F1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69C3-17A2-E484-6F8C-18C52557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E1368-3E4D-1E99-05FD-37F5FA8D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ACB4E-BFE5-241F-7948-EAAD2D8C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99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A1BEA-5186-E2CB-3366-AEAB1EEF2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CE9A5-478A-BAB4-9A3C-510943415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ADDBF-F657-D144-BE24-93E95A18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89D36-EA39-65F0-6703-623526A1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3F51B-258F-EDC4-912A-430BEFF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51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7A38-252E-CCC9-5664-0580B8C2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A1C50-EABD-31B3-17AC-4EE70FAAF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C701C-25D7-6870-CC0E-B27B9B2F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AD58-EDAC-7B9B-DA04-F27EBF55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0C059-3AFA-9A92-E98B-305683E2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07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D3FC-5375-C550-C3EB-ED11519D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FB2B9-316D-5BAE-B34A-AA3FA1FF1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30C7-5988-58A0-EEC8-88B2216E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CF71-F9EA-9D73-D1FD-B69E7FD9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052FA-44DF-435E-8BB4-D6270F17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35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4D55-0A90-8E11-8A63-4A488EE7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7F03-B177-E93D-71C5-F47F27F47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1482-2081-8882-5011-BEA7F92BA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9AE1-C704-90AF-B2BD-D3ED8A31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B6C79-E9BF-1F94-C28C-88B8FBC3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3EDF5-5D5C-D63F-A894-061FAA0C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495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B89F-C2BC-AA27-3F55-31971DEC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08413-E35E-079E-762B-88B67E820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719D8-DC6D-90AC-47B5-4DAB907B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EB831-53DE-D4D1-40A6-23DBC397C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B429C-AD16-203A-0997-B048DADBE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F8808-445F-3A0B-0EB0-0367FAA4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0C533-FBE6-9E69-2442-E12DF3E4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8A462-5040-5848-0C01-CF4AEBAC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591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D464-37D1-1E99-3513-E5D856DE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F2890-3CE2-1DD4-6FB7-B6AF3E5E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902A6-6FB2-093D-B1DE-1FFE747C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8C10E-5E1E-FD91-3DA7-CA6DFFB5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35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41CEC-5DE4-A524-2221-AAB4D076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0430D-DE14-5B04-A684-AC6FEA8A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8938-6003-27EF-B0DC-72E00FF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76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97E6-DF77-2469-9B2A-C20BAEB1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4A05-EBEB-7240-1B16-BC6D314E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4D4F9-0D5B-8164-D83E-E7FD43F6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E5503-C601-8719-B803-5878FFDA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437EB-E3D1-106C-4346-6AD2542D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A39AA-2F96-B98D-D306-7C6E9E61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75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E963-F3BF-6854-AF10-98985BA8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D8223-0C31-C9AD-E22F-30572A2FD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324B4-34B8-E45A-8F0A-0DBA22B28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205EA-0049-40A9-4B68-E601475C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BF795-EA30-FFDE-20C8-C9602904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8D4EC-20D4-8273-50FE-68CA96CA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31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C8C889-B070-D134-D352-99E730DC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4EA4C-47EF-E6E5-BBF2-932EDB145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1C290-C290-261B-80AE-7FD508554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1ECAD-F665-4C56-94E8-4386FBE99918}" type="datetimeFigureOut">
              <a:rPr lang="hu-HU" smtClean="0"/>
              <a:t>2026. 03. 04.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EC2A5-AB92-EA09-B97C-DE2258B33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EF35C-8160-B2D8-843C-1AB75CA1C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ADD88-BEF3-4B8A-AC21-FC311DB76A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5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Vk4NVIUh8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o/url?sa=i&amp;rct=j&amp;q=&amp;esrc=s&amp;source=images&amp;cd=&amp;cad=rja&amp;uact=8&amp;ved=2ahUKEwjQvPORssrgAhWksqQKHU_UA74QjRx6BAgBEAU&amp;url=http%3A%2F%2Fwww.acopiancenter.am%2Fboa.asp%3Fid%3D220%26name%3DBirdsofArmenia-EurasianSkylark&amp;psig=AOvVaw1snHnooop_UAxBmBY7LtpE&amp;ust=155075483011798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o/url?sa=i&amp;rct=j&amp;q=&amp;esrc=s&amp;source=images&amp;cd=&amp;cad=rja&amp;uact=8&amp;ved=2ahUKEwjQvPORssrgAhWksqQKHU_UA74QjRx6BAgBEAU&amp;url=http%3A%2F%2Fwww.acopiancenter.am%2Fboa.asp%3Fid%3D220%26name%3DBirdsofArmenia-EurasianSkylark&amp;psig=AOvVaw1snHnooop_UAxBmBY7LtpE&amp;ust=155075483011798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o/url?sa=i&amp;rct=j&amp;q=&amp;esrc=s&amp;source=images&amp;cd=&amp;cad=rja&amp;uact=8&amp;ved=2ahUKEwjQvPORssrgAhWksqQKHU_UA74QjRx6BAgBEAU&amp;url=http%3A%2F%2Fwww.acopiancenter.am%2Fboa.asp%3Fid%3D220%26name%3DBirdsofArmenia-EurasianSkylark&amp;psig=AOvVaw1snHnooop_UAxBmBY7LtpE&amp;ust=155075483011798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o/url?sa=i&amp;rct=j&amp;q=&amp;esrc=s&amp;source=images&amp;cd=&amp;cad=rja&amp;uact=8&amp;ved=2ahUKEwjQvPORssrgAhWksqQKHU_UA74QjRx6BAgBEAU&amp;url=http%3A%2F%2Fwww.acopiancenter.am%2Fboa.asp%3Fid%3D220%26name%3DBirdsofArmenia-EurasianSkylark&amp;psig=AOvVaw1snHnooop_UAxBmBY7LtpE&amp;ust=155075483011798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o/url?sa=i&amp;rct=j&amp;q=&amp;esrc=s&amp;source=images&amp;cd=&amp;cad=rja&amp;uact=8&amp;ved=2ahUKEwjQvPORssrgAhWksqQKHU_UA74QjRx6BAgBEAU&amp;url=http%3A%2F%2Fwww.acopiancenter.am%2Fboa.asp%3Fid%3D220%26name%3DBirdsofArmenia-EurasianSkylark&amp;psig=AOvVaw1snHnooop_UAxBmBY7LtpE&amp;ust=155075483011798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DC0B-C1E0-A985-F5A6-EDF2A166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0082"/>
            <a:ext cx="9144000" cy="2260121"/>
          </a:xfrm>
        </p:spPr>
        <p:txBody>
          <a:bodyPr/>
          <a:lstStyle/>
          <a:p>
            <a:r>
              <a:rPr lang="hu-HU" dirty="0"/>
              <a:t>Mintavételezési és adatfeldolgozási alapelvek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51438-AC1C-FAD2-2BBE-FC4A1FBAD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796" y="5129842"/>
            <a:ext cx="10104408" cy="1433676"/>
          </a:xfrm>
        </p:spPr>
        <p:txBody>
          <a:bodyPr>
            <a:normAutofit/>
          </a:bodyPr>
          <a:lstStyle/>
          <a:p>
            <a:r>
              <a:rPr lang="hu-HU" dirty="0"/>
              <a:t>Dr. Marton Attila</a:t>
            </a:r>
            <a:endParaRPr lang="hu-HU" b="0" dirty="0">
              <a:effectLst/>
            </a:endParaRPr>
          </a:p>
          <a:p>
            <a:r>
              <a:rPr lang="hu-HU" dirty="0"/>
              <a:t>tudományos munkatárs</a:t>
            </a:r>
            <a:endParaRPr lang="hu-HU" b="0" dirty="0">
              <a:effectLst/>
            </a:endParaRPr>
          </a:p>
          <a:p>
            <a:r>
              <a:rPr lang="hu-HU" dirty="0"/>
              <a:t>Biodiverzitás, Vízgazdálkodás és Klímaváltozás Kompetencia Központ</a:t>
            </a:r>
            <a:endParaRPr lang="hu-HU" b="0" dirty="0">
              <a:effectLst/>
            </a:endParaRPr>
          </a:p>
        </p:txBody>
      </p:sp>
      <p:pic>
        <p:nvPicPr>
          <p:cNvPr id="1030" name="Picture 6" descr="A képen vázlat, Betűtípus, clipart, Vonalas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FBFA56-9FF7-BA41-8624-97CDE7886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14113" r="6648" b="11610"/>
          <a:stretch>
            <a:fillRect/>
          </a:stretch>
        </p:blipFill>
        <p:spPr bwMode="auto">
          <a:xfrm>
            <a:off x="304799" y="230367"/>
            <a:ext cx="3412994" cy="15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képen szöveg, embléma, címerpajzs, szimbólu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E4C0CF3-F6A5-DA74-3108-AD4B2A3B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206" y="230367"/>
            <a:ext cx="1599841" cy="15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071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8362-5CFE-404F-AA9F-FF238211F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75" y="303117"/>
            <a:ext cx="9377649" cy="62517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E2F422-A671-41C8-95E8-5C1D3823F003}"/>
              </a:ext>
            </a:extLst>
          </p:cNvPr>
          <p:cNvSpPr/>
          <p:nvPr/>
        </p:nvSpPr>
        <p:spPr>
          <a:xfrm>
            <a:off x="8824511" y="4968606"/>
            <a:ext cx="1663547" cy="1399143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92351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9616CF-8838-43F1-BF9F-ECC05C44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1" y="19500"/>
            <a:ext cx="10157551" cy="6770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337B6-1AF3-4C25-BB96-7EDFE3D6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1" y="8483"/>
            <a:ext cx="10157551" cy="67700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181780-2F08-4A58-A307-0C6819864A2E}"/>
              </a:ext>
            </a:extLst>
          </p:cNvPr>
          <p:cNvSpPr/>
          <p:nvPr/>
        </p:nvSpPr>
        <p:spPr>
          <a:xfrm>
            <a:off x="9155016" y="649994"/>
            <a:ext cx="1663547" cy="1399143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/>
              <a:t>~24</a:t>
            </a:r>
          </a:p>
        </p:txBody>
      </p:sp>
    </p:spTree>
    <p:extLst>
      <p:ext uri="{BB962C8B-B14F-4D97-AF65-F5344CB8AC3E}">
        <p14:creationId xmlns:p14="http://schemas.microsoft.com/office/powerpoint/2010/main" val="267358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D7AFD8-8D89-3388-81E0-685DEA2A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0" y="0"/>
            <a:ext cx="1203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EDD897A-FFAD-454E-C293-166A6D96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0"/>
            <a:ext cx="782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16A92-AA77-E0D8-1320-873C1D614F01}"/>
              </a:ext>
            </a:extLst>
          </p:cNvPr>
          <p:cNvSpPr txBox="1"/>
          <p:nvPr/>
        </p:nvSpPr>
        <p:spPr>
          <a:xfrm>
            <a:off x="9535063" y="6235460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Szép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356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he Evolution of Bacteria on a “Mega-Plate” Petri Dish (Kishony Lab)">
            <a:hlinkClick r:id="" action="ppaction://media"/>
            <a:extLst>
              <a:ext uri="{FF2B5EF4-FFF2-40B4-BE49-F238E27FC236}">
                <a16:creationId xmlns:a16="http://schemas.microsoft.com/office/drawing/2014/main" id="{91D44099-C60B-4BED-B8BE-464E3585246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558" y="52439"/>
            <a:ext cx="11962423" cy="675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676F-FE17-3B16-0A81-904133309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FEBE7F0-2A0C-BA62-AE54-4483C655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0"/>
            <a:ext cx="7824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06DDF5E5-BF94-40FB-25F2-749CB45B67E8}"/>
              </a:ext>
            </a:extLst>
          </p:cNvPr>
          <p:cNvSpPr/>
          <p:nvPr/>
        </p:nvSpPr>
        <p:spPr>
          <a:xfrm rot="16200000">
            <a:off x="147813" y="1422199"/>
            <a:ext cx="3053752" cy="1279030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3E74B-C634-EEE6-DB07-D5D1F21FA05A}"/>
              </a:ext>
            </a:extLst>
          </p:cNvPr>
          <p:cNvSpPr txBox="1"/>
          <p:nvPr/>
        </p:nvSpPr>
        <p:spPr>
          <a:xfrm>
            <a:off x="9535063" y="6235460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Szép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06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97E56-AAD7-D7D5-8F87-0318677604AA}"/>
              </a:ext>
            </a:extLst>
          </p:cNvPr>
          <p:cNvSpPr txBox="1">
            <a:spLocks/>
          </p:cNvSpPr>
          <p:nvPr/>
        </p:nvSpPr>
        <p:spPr>
          <a:xfrm>
            <a:off x="655255" y="867629"/>
            <a:ext cx="4664431" cy="13464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Rázói pacsirta (</a:t>
            </a:r>
            <a:r>
              <a:rPr lang="hu-HU" i="1" dirty="0" err="1"/>
              <a:t>Alauda</a:t>
            </a:r>
            <a:r>
              <a:rPr lang="hu-HU" i="1" dirty="0"/>
              <a:t> </a:t>
            </a:r>
            <a:r>
              <a:rPr lang="hu-HU" i="1" dirty="0" err="1"/>
              <a:t>rasae</a:t>
            </a:r>
            <a:r>
              <a:rPr lang="hu-HU" dirty="0"/>
              <a:t>)</a:t>
            </a:r>
          </a:p>
          <a:p>
            <a:pPr marL="0" indent="0">
              <a:buNone/>
            </a:pPr>
            <a:r>
              <a:rPr lang="hu-HU" dirty="0"/>
              <a:t>Kb.</a:t>
            </a:r>
            <a:r>
              <a:rPr lang="en-US" dirty="0"/>
              <a:t> 250 </a:t>
            </a:r>
            <a:r>
              <a:rPr lang="en-US" dirty="0" err="1"/>
              <a:t>egyed</a:t>
            </a:r>
            <a:r>
              <a:rPr lang="en-US" dirty="0"/>
              <a:t>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Kb. </a:t>
            </a:r>
            <a:r>
              <a:rPr lang="en-US" dirty="0"/>
              <a:t>4 km</a:t>
            </a:r>
            <a:r>
              <a:rPr lang="en-US" baseline="30000" dirty="0"/>
              <a:t>2</a:t>
            </a:r>
            <a:r>
              <a:rPr lang="en-US" dirty="0"/>
              <a:t>-en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2BA576C-631E-FDCD-E9B9-B3897FAE0857}"/>
              </a:ext>
            </a:extLst>
          </p:cNvPr>
          <p:cNvSpPr txBox="1">
            <a:spLocks/>
          </p:cNvSpPr>
          <p:nvPr/>
        </p:nvSpPr>
        <p:spPr>
          <a:xfrm>
            <a:off x="6015554" y="867629"/>
            <a:ext cx="5447672" cy="1522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dirty="0"/>
              <a:t>Mezei pacsirta (</a:t>
            </a:r>
            <a:r>
              <a:rPr lang="hu-HU" sz="2600" i="1" dirty="0" err="1"/>
              <a:t>Alauda</a:t>
            </a:r>
            <a:r>
              <a:rPr lang="hu-HU" sz="2600" i="1" dirty="0"/>
              <a:t> </a:t>
            </a:r>
            <a:r>
              <a:rPr lang="hu-HU" sz="2600" i="1" dirty="0" err="1"/>
              <a:t>arvensis</a:t>
            </a:r>
            <a:r>
              <a:rPr lang="hu-HU" sz="2600" dirty="0"/>
              <a:t>) </a:t>
            </a:r>
          </a:p>
          <a:p>
            <a:pPr marL="0" indent="0">
              <a:buNone/>
            </a:pPr>
            <a:r>
              <a:rPr lang="hu-HU" sz="2600" dirty="0"/>
              <a:t>Kb. </a:t>
            </a:r>
            <a:r>
              <a:rPr lang="en-US" sz="2600" dirty="0"/>
              <a:t>290</a:t>
            </a:r>
            <a:r>
              <a:rPr lang="hu-HU" sz="2600" dirty="0"/>
              <a:t>.</a:t>
            </a:r>
            <a:r>
              <a:rPr lang="en-US" sz="2600" dirty="0"/>
              <a:t>000.000-5</a:t>
            </a:r>
            <a:r>
              <a:rPr lang="hu-HU" sz="2600" dirty="0"/>
              <a:t>30</a:t>
            </a:r>
            <a:r>
              <a:rPr lang="en-US" sz="2600" dirty="0"/>
              <a:t>.</a:t>
            </a:r>
            <a:r>
              <a:rPr lang="hu-HU" sz="2600" dirty="0"/>
              <a:t>000</a:t>
            </a:r>
            <a:r>
              <a:rPr lang="en-US" sz="2600" dirty="0"/>
              <a:t>.</a:t>
            </a:r>
            <a:r>
              <a:rPr lang="hu-HU" sz="2600" dirty="0"/>
              <a:t>000</a:t>
            </a:r>
            <a:r>
              <a:rPr lang="en-US" sz="2600" dirty="0"/>
              <a:t> </a:t>
            </a:r>
            <a:r>
              <a:rPr lang="en-US" sz="2600" dirty="0" err="1"/>
              <a:t>egyed</a:t>
            </a:r>
            <a:r>
              <a:rPr lang="en-US" sz="2600" dirty="0"/>
              <a:t> </a:t>
            </a:r>
            <a:endParaRPr lang="hu-HU" sz="2600" dirty="0"/>
          </a:p>
          <a:p>
            <a:pPr marL="0" indent="0">
              <a:buNone/>
            </a:pPr>
            <a:r>
              <a:rPr lang="hu-HU" sz="2600" dirty="0"/>
              <a:t>Kb. </a:t>
            </a:r>
            <a:r>
              <a:rPr lang="en-US" sz="2600" dirty="0"/>
              <a:t>42.900.000 km</a:t>
            </a:r>
            <a:r>
              <a:rPr lang="en-US" sz="2600" baseline="30000" dirty="0"/>
              <a:t>2</a:t>
            </a:r>
            <a:r>
              <a:rPr lang="en-US" sz="2600" dirty="0"/>
              <a:t>-en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6107DD5-C76B-A618-0985-B41DCA92A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73" y="2951889"/>
            <a:ext cx="7136103" cy="3150514"/>
          </a:xfrm>
          <a:prstGeom prst="rect">
            <a:avLst/>
          </a:prstGeom>
        </p:spPr>
      </p:pic>
      <p:pic>
        <p:nvPicPr>
          <p:cNvPr id="6" name="Content Placeholder 6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DECFA516-80BF-E1A1-F2CD-AC2876D47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3" y="2903904"/>
            <a:ext cx="4137734" cy="3086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5F712-C2F3-FA0E-3F94-A09CF5E33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66" y="5155474"/>
            <a:ext cx="786777" cy="7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0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0AAC-9A78-4CB9-0301-6187F9D9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Milyen megszorításokkal dolgozunk?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E3E819-03D3-9013-AB8E-FB38ACED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9736" y="1825625"/>
            <a:ext cx="5344064" cy="4351338"/>
          </a:xfrm>
        </p:spPr>
        <p:txBody>
          <a:bodyPr/>
          <a:lstStyle/>
          <a:p>
            <a:r>
              <a:rPr lang="hu-HU" dirty="0"/>
              <a:t>A limitáló faktorok túllépése hibákat szül!</a:t>
            </a:r>
          </a:p>
          <a:p>
            <a:r>
              <a:rPr lang="hu-HU" dirty="0"/>
              <a:t>Általában: hogyan lehet könnyen, gyorsan és olcsón jó eredményeket elérni?</a:t>
            </a:r>
          </a:p>
          <a:p>
            <a:endParaRPr lang="hu-HU" dirty="0"/>
          </a:p>
          <a:p>
            <a:r>
              <a:rPr lang="hu-HU" dirty="0"/>
              <a:t>Mi a cél?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21E20B-BB3E-ED91-135C-2BFCED49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19" y="4593494"/>
            <a:ext cx="2214113" cy="20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E9947-FBAA-2BDD-FF59-752FD4DCB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6" y="2026337"/>
            <a:ext cx="53910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6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3A90DBF-0322-CDA7-AF56-9C80E8C05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834969"/>
              </p:ext>
            </p:extLst>
          </p:nvPr>
        </p:nvGraphicFramePr>
        <p:xfrm>
          <a:off x="626853" y="201283"/>
          <a:ext cx="11013056" cy="6383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05">
                  <a:extLst>
                    <a:ext uri="{9D8B030D-6E8A-4147-A177-3AD203B41FA5}">
                      <a16:colId xmlns:a16="http://schemas.microsoft.com/office/drawing/2014/main" val="830760322"/>
                    </a:ext>
                  </a:extLst>
                </a:gridCol>
                <a:gridCol w="9126351">
                  <a:extLst>
                    <a:ext uri="{9D8B030D-6E8A-4147-A177-3AD203B41FA5}">
                      <a16:colId xmlns:a16="http://schemas.microsoft.com/office/drawing/2014/main" val="2774136714"/>
                    </a:ext>
                  </a:extLst>
                </a:gridCol>
              </a:tblGrid>
              <a:tr h="755175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Kérdések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Potenciális válaszok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529231"/>
                  </a:ext>
                </a:extLst>
              </a:tr>
              <a:tr h="1218299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Mi a cél?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Cenzus, felmérés vagy monitoring?</a:t>
                      </a:r>
                    </a:p>
                    <a:p>
                      <a:pPr algn="l"/>
                      <a:r>
                        <a:rPr lang="hu-HU" dirty="0"/>
                        <a:t>Jelenlétet számolunk vagy populációt </a:t>
                      </a:r>
                      <a:r>
                        <a:rPr lang="hu-HU" dirty="0" err="1"/>
                        <a:t>becslünk</a:t>
                      </a:r>
                      <a:r>
                        <a:rPr lang="hu-HU" dirty="0"/>
                        <a:t>?</a:t>
                      </a:r>
                    </a:p>
                    <a:p>
                      <a:pPr algn="l"/>
                      <a:r>
                        <a:rPr lang="hu-HU" dirty="0"/>
                        <a:t>Mennyire kell pontosak legyünk?</a:t>
                      </a:r>
                    </a:p>
                    <a:p>
                      <a:pPr algn="l"/>
                      <a:r>
                        <a:rPr lang="hu-HU" dirty="0"/>
                        <a:t>Milyen léptékű a változás amire számítunk?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76533"/>
                  </a:ext>
                </a:extLst>
              </a:tr>
              <a:tr h="1780591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Mit mérünk fel?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Mit tudunk a faj(ok) ökológiájáról? </a:t>
                      </a:r>
                    </a:p>
                    <a:p>
                      <a:pPr algn="l"/>
                      <a:r>
                        <a:rPr lang="hu-HU" dirty="0"/>
                        <a:t>Mikor aktívak az év és a nap során? </a:t>
                      </a:r>
                    </a:p>
                    <a:p>
                      <a:pPr algn="l"/>
                      <a:r>
                        <a:rPr lang="hu-HU" dirty="0"/>
                        <a:t>Csoportosan vagy magányosan élnek? </a:t>
                      </a:r>
                    </a:p>
                    <a:p>
                      <a:pPr algn="l"/>
                      <a:r>
                        <a:rPr lang="hu-HU" dirty="0"/>
                        <a:t>Mennyire könnyű észlelni őket?</a:t>
                      </a:r>
                    </a:p>
                    <a:p>
                      <a:pPr algn="l"/>
                      <a:r>
                        <a:rPr lang="hu-HU" dirty="0"/>
                        <a:t>Meg tudjuk különböztetni a nemeket és korcsoportokat?</a:t>
                      </a:r>
                    </a:p>
                    <a:p>
                      <a:pPr algn="l"/>
                      <a:r>
                        <a:rPr lang="hu-HU" dirty="0"/>
                        <a:t>Egyformán könnyen felmérhetőek ezek?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51450"/>
                  </a:ext>
                </a:extLst>
              </a:tr>
              <a:tr h="93715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Hol</a:t>
                      </a:r>
                    </a:p>
                    <a:p>
                      <a:pPr algn="ctr"/>
                      <a:r>
                        <a:rPr lang="hu-HU" dirty="0"/>
                        <a:t>dolgozunk?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Mekkora a terület? Pont-, </a:t>
                      </a:r>
                      <a:r>
                        <a:rPr lang="hu-HU" dirty="0" err="1"/>
                        <a:t>transzekt</a:t>
                      </a:r>
                      <a:r>
                        <a:rPr lang="hu-HU" dirty="0"/>
                        <a:t> vagy foltszámlálást végzünk?</a:t>
                      </a:r>
                    </a:p>
                    <a:p>
                      <a:pPr algn="l"/>
                      <a:r>
                        <a:rPr lang="hu-HU" dirty="0"/>
                        <a:t>Mennyire megközelíthetőek a helyek? Mikor nem megközelíthetőek?</a:t>
                      </a:r>
                    </a:p>
                    <a:p>
                      <a:pPr algn="l"/>
                      <a:r>
                        <a:rPr lang="hu-HU" dirty="0"/>
                        <a:t>Hogyan lehet a mintavételi területeket csoportosítani?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731372"/>
                  </a:ext>
                </a:extLst>
              </a:tr>
              <a:tr h="937154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Kivel dolgozunk?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Szakértők, lelkes civilek vagy laikusok?</a:t>
                      </a:r>
                    </a:p>
                    <a:p>
                      <a:pPr algn="l"/>
                      <a:r>
                        <a:rPr lang="hu-HU" dirty="0"/>
                        <a:t>Tudjuk őket hosszútávon foglalkoztatni?</a:t>
                      </a:r>
                    </a:p>
                    <a:p>
                      <a:pPr algn="l"/>
                      <a:r>
                        <a:rPr lang="hu-HU" dirty="0"/>
                        <a:t>Kell-e őket képezni?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56333"/>
                  </a:ext>
                </a:extLst>
              </a:tr>
              <a:tr h="755175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Mivel dolgozunk?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Milyen felszereléssel dolgozunk? Hány van belőle?</a:t>
                      </a:r>
                    </a:p>
                    <a:p>
                      <a:pPr algn="l"/>
                      <a:r>
                        <a:rPr lang="hu-HU" dirty="0"/>
                        <a:t>Milyen hatékonysággal tudunk dolgozni? Hány pont fér bele egy napba?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246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25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83A39E-193D-4208-38E7-398FB2E95C96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Geometria (pont – vonal – poligon)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711C98E-71FE-427B-E111-338B6BFB4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175577"/>
              </p:ext>
            </p:extLst>
          </p:nvPr>
        </p:nvGraphicFramePr>
        <p:xfrm>
          <a:off x="230372" y="1983827"/>
          <a:ext cx="7815198" cy="4442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599">
                  <a:extLst>
                    <a:ext uri="{9D8B030D-6E8A-4147-A177-3AD203B41FA5}">
                      <a16:colId xmlns:a16="http://schemas.microsoft.com/office/drawing/2014/main" val="3454985341"/>
                    </a:ext>
                  </a:extLst>
                </a:gridCol>
                <a:gridCol w="3907599">
                  <a:extLst>
                    <a:ext uri="{9D8B030D-6E8A-4147-A177-3AD203B41FA5}">
                      <a16:colId xmlns:a16="http://schemas.microsoft.com/office/drawing/2014/main" val="2852158864"/>
                    </a:ext>
                  </a:extLst>
                </a:gridCol>
              </a:tblGrid>
              <a:tr h="425055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Megfigyelőpontok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/>
                        <a:t>Transzektek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6248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Nyílt és homogén élőhely (</a:t>
                      </a:r>
                      <a:r>
                        <a:rPr lang="hu-HU" dirty="0" err="1"/>
                        <a:t>mezőg</a:t>
                      </a:r>
                      <a:r>
                        <a:rPr lang="hu-HU" dirty="0"/>
                        <a:t>. </a:t>
                      </a:r>
                      <a:r>
                        <a:rPr lang="hu-HU" dirty="0" err="1"/>
                        <a:t>ter</a:t>
                      </a:r>
                      <a:r>
                        <a:rPr lang="hu-HU" dirty="0"/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Sűrű, változatos élőhely (bokros)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661921"/>
                  </a:ext>
                </a:extLst>
              </a:tr>
              <a:tr h="733656">
                <a:tc>
                  <a:txBody>
                    <a:bodyPr/>
                    <a:lstStyle/>
                    <a:p>
                      <a:r>
                        <a:rPr lang="hu-HU" dirty="0"/>
                        <a:t>Sokat mozgó, nagytestű, könnyen detektálható fajok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Kriptikus</a:t>
                      </a:r>
                      <a:r>
                        <a:rPr lang="hu-HU" dirty="0"/>
                        <a:t>, keveset mozgó fajok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51919"/>
                  </a:ext>
                </a:extLst>
              </a:tr>
              <a:tr h="733656">
                <a:tc>
                  <a:txBody>
                    <a:bodyPr/>
                    <a:lstStyle/>
                    <a:p>
                      <a:r>
                        <a:rPr lang="hu-HU" dirty="0"/>
                        <a:t>Kis </a:t>
                      </a:r>
                      <a:r>
                        <a:rPr lang="hu-HU" dirty="0" err="1"/>
                        <a:t>denzitású</a:t>
                      </a:r>
                      <a:r>
                        <a:rPr lang="hu-HU" dirty="0"/>
                        <a:t> fajok vagy fajszegény környezet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Nagy </a:t>
                      </a:r>
                      <a:r>
                        <a:rPr lang="hu-HU" dirty="0" err="1"/>
                        <a:t>denzitású</a:t>
                      </a:r>
                      <a:r>
                        <a:rPr lang="hu-HU" dirty="0"/>
                        <a:t> fajok, fajgazdag környezet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322538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Kisebb a dupla-számolás veszélye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Dupla-számolás veszélye nagy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20015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Jó infrastruktúrát igényel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Nem igényel jó infrastruktúrát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510092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Élőhely térképezésre is használható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Jól használható élőhelytérképezésre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65708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Távolság-becslési hiba kisebb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Távolság-becslési hiba nagyobb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743399"/>
                  </a:ext>
                </a:extLst>
              </a:tr>
              <a:tr h="425055">
                <a:tc>
                  <a:txBody>
                    <a:bodyPr/>
                    <a:lstStyle/>
                    <a:p>
                      <a:r>
                        <a:rPr lang="hu-HU" dirty="0"/>
                        <a:t>Néha nehezebben ismételhető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Könnyen ismételhető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163763"/>
                  </a:ext>
                </a:extLst>
              </a:tr>
            </a:tbl>
          </a:graphicData>
        </a:graphic>
      </p:graphicFrame>
      <p:pic>
        <p:nvPicPr>
          <p:cNvPr id="7" name="Content Placeholder 6" descr="A picture containing water, alga&#10;&#10;Description generated with high confidence">
            <a:extLst>
              <a:ext uri="{FF2B5EF4-FFF2-40B4-BE49-F238E27FC236}">
                <a16:creationId xmlns:a16="http://schemas.microsoft.com/office/drawing/2014/main" id="{27135EFF-C9C2-9046-5245-8F06B70EB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8733" r="12030" b="15696"/>
          <a:stretch/>
        </p:blipFill>
        <p:spPr>
          <a:xfrm>
            <a:off x="8309874" y="1512426"/>
            <a:ext cx="3738018" cy="2421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8B123-D2F8-6DD5-54E1-4CF3A7CFA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79" y="4199884"/>
            <a:ext cx="3881692" cy="22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BA055-F845-0767-C38B-49FAEA99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Mesterségem címere…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F90E2-2637-421D-F130-BF53F4A8B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213121" cy="4351338"/>
          </a:xfrm>
        </p:spPr>
        <p:txBody>
          <a:bodyPr/>
          <a:lstStyle/>
          <a:p>
            <a:r>
              <a:rPr lang="hu-HU" dirty="0"/>
              <a:t>2010-től foglalkozok madarakkal</a:t>
            </a:r>
          </a:p>
          <a:p>
            <a:r>
              <a:rPr lang="hu-HU" dirty="0"/>
              <a:t>2013-2017: </a:t>
            </a:r>
            <a:r>
              <a:rPr lang="hu-HU" dirty="0" err="1"/>
              <a:t>Milvus</a:t>
            </a:r>
            <a:r>
              <a:rPr lang="hu-HU" dirty="0"/>
              <a:t> Csoport, Románia</a:t>
            </a:r>
          </a:p>
          <a:p>
            <a:r>
              <a:rPr lang="hu-HU" dirty="0"/>
              <a:t>2014-től: </a:t>
            </a:r>
            <a:r>
              <a:rPr lang="hu-HU" dirty="0" err="1"/>
              <a:t>Chituc</a:t>
            </a:r>
            <a:r>
              <a:rPr lang="hu-HU" dirty="0"/>
              <a:t> gyűrűzőtábor, Románia</a:t>
            </a:r>
          </a:p>
          <a:p>
            <a:r>
              <a:rPr lang="hu-HU" dirty="0"/>
              <a:t>2024-től: Biodiverzitás, Vízgazdálkodás és Klímaváltozás Kompetencia Központ, DE</a:t>
            </a:r>
          </a:p>
          <a:p>
            <a:r>
              <a:rPr lang="hu-HU" dirty="0"/>
              <a:t>Biodiverzitás-monitorozás</a:t>
            </a:r>
          </a:p>
          <a:p>
            <a:r>
              <a:rPr lang="hu-HU" dirty="0"/>
              <a:t>EU természetvédelmi jogszabályozás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3465F6-CDD2-F5CD-5478-F1C6AB5557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14" y="889501"/>
            <a:ext cx="3965596" cy="528746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BA28D5BC-A856-9437-FBAA-C9FC55D1CD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94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64E9-159A-62CF-3CE7-B104106A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Standardizálás 	</a:t>
            </a:r>
            <a:r>
              <a:rPr lang="en-US" dirty="0"/>
              <a:t>		</a:t>
            </a:r>
            <a:r>
              <a:rPr lang="hu-HU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7711-4946-B331-9297-7066F39D89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Összehasonlíthatóság!</a:t>
            </a:r>
          </a:p>
          <a:p>
            <a:pPr lvl="1"/>
            <a:r>
              <a:rPr lang="hu-HU" dirty="0"/>
              <a:t>Időpontok között</a:t>
            </a:r>
          </a:p>
          <a:p>
            <a:pPr lvl="1"/>
            <a:r>
              <a:rPr lang="hu-HU" dirty="0"/>
              <a:t>Megfigyelők között</a:t>
            </a:r>
          </a:p>
          <a:p>
            <a:pPr lvl="1"/>
            <a:r>
              <a:rPr lang="hu-HU" dirty="0"/>
              <a:t>Mintaterületek között</a:t>
            </a:r>
          </a:p>
          <a:p>
            <a:pPr lvl="1"/>
            <a:r>
              <a:rPr lang="hu-HU" dirty="0"/>
              <a:t>Felszerelések között</a:t>
            </a:r>
          </a:p>
          <a:p>
            <a:pPr lvl="1"/>
            <a:r>
              <a:rPr lang="hu-HU" dirty="0"/>
              <a:t>Minták között</a:t>
            </a:r>
          </a:p>
          <a:p>
            <a:pPr lvl="1"/>
            <a:endParaRPr lang="hu-HU" dirty="0"/>
          </a:p>
          <a:p>
            <a:r>
              <a:rPr lang="hu-HU" dirty="0"/>
              <a:t>Hány mintavétel?</a:t>
            </a:r>
          </a:p>
          <a:p>
            <a:r>
              <a:rPr lang="hu-HU" dirty="0"/>
              <a:t>Hány hely?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5619EBF-2B9B-04AD-3648-1A0B5BD714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6832" y="229601"/>
            <a:ext cx="6611870" cy="594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8CBA98-7022-6FF1-1311-8C8BFC84FFA9}"/>
              </a:ext>
            </a:extLst>
          </p:cNvPr>
          <p:cNvSpPr txBox="1"/>
          <p:nvPr/>
        </p:nvSpPr>
        <p:spPr>
          <a:xfrm>
            <a:off x="9621328" y="6324616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Gregory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04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825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767EEAE-4F6C-E4FE-A579-75E93071C8C2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Randomizálás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7CDBC7-644C-FF8B-70F4-83D32DC8C97A}"/>
              </a:ext>
            </a:extLst>
          </p:cNvPr>
          <p:cNvSpPr txBox="1">
            <a:spLocks/>
          </p:cNvSpPr>
          <p:nvPr/>
        </p:nvSpPr>
        <p:spPr>
          <a:xfrm>
            <a:off x="581193" y="2228003"/>
            <a:ext cx="5422390" cy="3633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Szubjektivitás kizárása</a:t>
            </a:r>
          </a:p>
          <a:p>
            <a:r>
              <a:rPr lang="hu-HU" dirty="0"/>
              <a:t>Mintavételezési hibák csökkentése</a:t>
            </a:r>
          </a:p>
          <a:p>
            <a:r>
              <a:rPr lang="hu-HU" dirty="0"/>
              <a:t>Rétegzett mintavételezés</a:t>
            </a:r>
          </a:p>
          <a:p>
            <a:endParaRPr lang="hu-HU" dirty="0"/>
          </a:p>
          <a:p>
            <a:r>
              <a:rPr lang="hu-HU" dirty="0"/>
              <a:t>Mikor nem szabad </a:t>
            </a:r>
            <a:r>
              <a:rPr lang="hu-HU" dirty="0" err="1"/>
              <a:t>randomizálni</a:t>
            </a:r>
            <a:r>
              <a:rPr lang="hu-HU" dirty="0"/>
              <a:t>?</a:t>
            </a: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82E7D78-2E87-F07F-FAFE-3D40BEB92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7" b="31637"/>
          <a:stretch/>
        </p:blipFill>
        <p:spPr>
          <a:xfrm>
            <a:off x="5825704" y="503494"/>
            <a:ext cx="5879703" cy="5851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A36B40-CB7C-50C6-441B-3E2CBF2EB5D6}"/>
              </a:ext>
            </a:extLst>
          </p:cNvPr>
          <p:cNvSpPr txBox="1"/>
          <p:nvPr/>
        </p:nvSpPr>
        <p:spPr>
          <a:xfrm>
            <a:off x="9535063" y="6235460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Gregory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04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778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84AC3-4632-4799-94E8-ED20496FB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5"/>
          <a:stretch/>
        </p:blipFill>
        <p:spPr>
          <a:xfrm>
            <a:off x="1082749" y="776177"/>
            <a:ext cx="10026502" cy="60818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CE3739-A501-45AA-ABBA-2BA470AEC284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6096000" y="776177"/>
            <a:ext cx="0" cy="6081823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0CD6DC6-0D05-92C1-E0B4-36B82FBDDC0C}"/>
              </a:ext>
            </a:extLst>
          </p:cNvPr>
          <p:cNvSpPr txBox="1"/>
          <p:nvPr/>
        </p:nvSpPr>
        <p:spPr>
          <a:xfrm>
            <a:off x="9535063" y="6235460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Gregory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04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358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38A4-5D47-AD42-5B5B-5989D0A4F17A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Lehetséges hibaforrások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AD94E-9D9C-B593-FE73-194AE6A396E5}"/>
              </a:ext>
            </a:extLst>
          </p:cNvPr>
          <p:cNvSpPr txBox="1">
            <a:spLocks/>
          </p:cNvSpPr>
          <p:nvPr/>
        </p:nvSpPr>
        <p:spPr>
          <a:xfrm>
            <a:off x="581193" y="2228003"/>
            <a:ext cx="5422390" cy="36330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err="1"/>
              <a:t>Detektabilitás</a:t>
            </a:r>
            <a:endParaRPr lang="hu-HU" sz="2000" dirty="0"/>
          </a:p>
          <a:p>
            <a:r>
              <a:rPr lang="hu-HU" sz="2000" dirty="0" err="1"/>
              <a:t>Denzitás</a:t>
            </a:r>
            <a:endParaRPr lang="hu-HU" sz="2000" dirty="0"/>
          </a:p>
          <a:p>
            <a:r>
              <a:rPr lang="hu-HU" sz="2000" dirty="0"/>
              <a:t>Tervezési hiba</a:t>
            </a:r>
          </a:p>
          <a:p>
            <a:r>
              <a:rPr lang="hu-HU" sz="2000" dirty="0" err="1"/>
              <a:t>Randomizálási</a:t>
            </a:r>
            <a:r>
              <a:rPr lang="hu-HU" sz="2000" dirty="0"/>
              <a:t> hiba</a:t>
            </a:r>
          </a:p>
          <a:p>
            <a:r>
              <a:rPr lang="hu-HU" sz="2000" dirty="0"/>
              <a:t>Mintavételezési hiba</a:t>
            </a:r>
          </a:p>
          <a:p>
            <a:r>
              <a:rPr lang="hu-HU" sz="2000" dirty="0"/>
              <a:t>Számolási hiba</a:t>
            </a:r>
          </a:p>
          <a:p>
            <a:r>
              <a:rPr lang="hu-HU" sz="2000" b="1" dirty="0"/>
              <a:t>Kedvezőtlen időjárás</a:t>
            </a:r>
          </a:p>
          <a:p>
            <a:endParaRPr lang="hu-HU" sz="2000" b="1" dirty="0"/>
          </a:p>
          <a:p>
            <a:r>
              <a:rPr lang="hu-HU" sz="2000" dirty="0"/>
              <a:t>Más zavaró tényezők	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B621AA4-C6D6-D20E-D45D-BEEFB9884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02" t="14375" r="9902" b="28577"/>
          <a:stretch/>
        </p:blipFill>
        <p:spPr>
          <a:xfrm>
            <a:off x="4986670" y="2020340"/>
            <a:ext cx="6719998" cy="4108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AC744-D68F-2536-98C5-E15A12A4558A}"/>
              </a:ext>
            </a:extLst>
          </p:cNvPr>
          <p:cNvSpPr txBox="1"/>
          <p:nvPr/>
        </p:nvSpPr>
        <p:spPr>
          <a:xfrm>
            <a:off x="9535063" y="6235460"/>
            <a:ext cx="235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buNone/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Gregory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</a:rPr>
              <a:t>04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216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79610FD-E929-4747-C33B-0C37820424AE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Mennyi az annyi?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89A5C3C-3E5D-1FF2-7DC7-B1A9300A00FB}"/>
              </a:ext>
            </a:extLst>
          </p:cNvPr>
          <p:cNvSpPr txBox="1">
            <a:spLocks/>
          </p:cNvSpPr>
          <p:nvPr/>
        </p:nvSpPr>
        <p:spPr>
          <a:xfrm>
            <a:off x="581193" y="2228003"/>
            <a:ext cx="5422390" cy="36330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Pontos </a:t>
            </a:r>
            <a:r>
              <a:rPr lang="en-US" b="1" dirty="0" err="1"/>
              <a:t>sz</a:t>
            </a:r>
            <a:r>
              <a:rPr lang="hu-HU" b="1" dirty="0" err="1"/>
              <a:t>ámolás</a:t>
            </a:r>
            <a:endParaRPr lang="hu-HU" b="1" dirty="0"/>
          </a:p>
          <a:p>
            <a:r>
              <a:rPr lang="hu-HU" dirty="0"/>
              <a:t>Pontos becslés</a:t>
            </a:r>
          </a:p>
          <a:p>
            <a:r>
              <a:rPr lang="hu-HU" dirty="0"/>
              <a:t>Pontatlan becslés</a:t>
            </a:r>
          </a:p>
          <a:p>
            <a:r>
              <a:rPr lang="hu-HU" dirty="0"/>
              <a:t>Saccolás</a:t>
            </a:r>
          </a:p>
          <a:p>
            <a:r>
              <a:rPr lang="hu-HU" dirty="0"/>
              <a:t>Extrapoláció</a:t>
            </a:r>
          </a:p>
          <a:p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Egy téves szám is több, mint semmi!</a:t>
            </a:r>
            <a:endParaRPr lang="en-US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9A6FD925-2F61-787A-0FC6-332495DFB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0"/>
          <a:stretch>
            <a:fillRect/>
          </a:stretch>
        </p:blipFill>
        <p:spPr>
          <a:xfrm>
            <a:off x="5803473" y="2052106"/>
            <a:ext cx="5905448" cy="39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9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1391-93BA-B921-C1C6-8F06141D52BF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Egy jó adatlap aranyat ér!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A82E8-6337-21F7-9946-259CDA788F03}"/>
              </a:ext>
            </a:extLst>
          </p:cNvPr>
          <p:cNvSpPr txBox="1">
            <a:spLocks/>
          </p:cNvSpPr>
          <p:nvPr/>
        </p:nvSpPr>
        <p:spPr>
          <a:xfrm>
            <a:off x="581193" y="1805797"/>
            <a:ext cx="6388950" cy="4744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/>
              <a:t>EGYEZMÉNYESSÉG</a:t>
            </a:r>
          </a:p>
          <a:p>
            <a:endParaRPr lang="hu-HU" sz="2000" dirty="0"/>
          </a:p>
          <a:p>
            <a:r>
              <a:rPr lang="hu-HU" sz="2000" dirty="0"/>
              <a:t>Egységes rövidítések</a:t>
            </a:r>
          </a:p>
          <a:p>
            <a:r>
              <a:rPr lang="hu-HU" sz="2000" dirty="0"/>
              <a:t>Olvashatóság</a:t>
            </a:r>
          </a:p>
          <a:p>
            <a:r>
              <a:rPr lang="hu-HU" sz="2000" dirty="0"/>
              <a:t>Megfelelő skálázás (ha térkép van rajta)</a:t>
            </a:r>
          </a:p>
          <a:p>
            <a:r>
              <a:rPr lang="hu-HU" sz="2000" dirty="0"/>
              <a:t>Kötelező / nem kötelezően kitöltendő</a:t>
            </a:r>
          </a:p>
          <a:p>
            <a:r>
              <a:rPr lang="hu-HU" sz="2000" dirty="0"/>
              <a:t>Minta vagy teszt!</a:t>
            </a:r>
          </a:p>
          <a:p>
            <a:r>
              <a:rPr lang="hu-HU" sz="2000" dirty="0"/>
              <a:t>Módszer melléklet</a:t>
            </a:r>
          </a:p>
          <a:p>
            <a:endParaRPr lang="hu-HU" sz="2000" dirty="0"/>
          </a:p>
          <a:p>
            <a:r>
              <a:rPr lang="hu-HU" sz="2000" dirty="0"/>
              <a:t>Telefonos alkalmazások kora: pl. OBM, </a:t>
            </a:r>
            <a:r>
              <a:rPr lang="hu-HU" sz="2000" dirty="0" err="1"/>
              <a:t>iNaturalist</a:t>
            </a:r>
            <a:r>
              <a:rPr lang="hu-HU" sz="2000" dirty="0"/>
              <a:t>, stb.</a:t>
            </a:r>
          </a:p>
        </p:txBody>
      </p:sp>
      <p:pic>
        <p:nvPicPr>
          <p:cNvPr id="4" name="Content Placeholder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4974405-FAD6-92C7-155F-365095CCD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77" y="79744"/>
            <a:ext cx="4466585" cy="66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1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5125-4CCA-4344-902E-5FFBBDCD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Mezei pacsirta (</a:t>
            </a:r>
            <a:r>
              <a:rPr lang="hu-HU" i="1" dirty="0" err="1"/>
              <a:t>Alauda</a:t>
            </a:r>
            <a:r>
              <a:rPr lang="hu-HU" i="1" dirty="0"/>
              <a:t> arvensis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D5AE5-93CF-4EBF-965E-E2C86530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56849" cy="4351338"/>
          </a:xfrm>
        </p:spPr>
        <p:txBody>
          <a:bodyPr>
            <a:normAutofit/>
          </a:bodyPr>
          <a:lstStyle/>
          <a:p>
            <a:r>
              <a:rPr lang="hu-HU" dirty="0"/>
              <a:t>Mezőgazdasági területek, gyepek</a:t>
            </a:r>
          </a:p>
          <a:p>
            <a:r>
              <a:rPr lang="hu-HU" dirty="0"/>
              <a:t>Vonuló / állandó</a:t>
            </a:r>
          </a:p>
          <a:p>
            <a:r>
              <a:rPr lang="hu-HU" dirty="0"/>
              <a:t>Nehéz megfogni</a:t>
            </a:r>
          </a:p>
          <a:p>
            <a:r>
              <a:rPr lang="hu-HU" dirty="0"/>
              <a:t>Könnyen felismerhető</a:t>
            </a:r>
          </a:p>
          <a:p>
            <a:r>
              <a:rPr lang="hu-HU" dirty="0"/>
              <a:t>Hímek sokat énekel, hangosan</a:t>
            </a:r>
          </a:p>
          <a:p>
            <a:r>
              <a:rPr lang="hu-HU" dirty="0"/>
              <a:t>Tojók titokzatosak</a:t>
            </a:r>
          </a:p>
          <a:p>
            <a:r>
              <a:rPr lang="hu-HU" dirty="0"/>
              <a:t>Fészek megtalálása közel lehetetlen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A0C0BD-0AD9-4C3C-8254-0FBD8DA8A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21" y="2102365"/>
            <a:ext cx="5136398" cy="342593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AC978-7AA5-4B2A-9CD9-B9F71E976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89915" l="4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85" y="3143285"/>
            <a:ext cx="1617395" cy="11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pic>
        <p:nvPicPr>
          <p:cNvPr id="1026" name="Picture 2" descr="Kapcsolódó kép">
            <a:hlinkClick r:id="rId3"/>
            <a:extLst>
              <a:ext uri="{FF2B5EF4-FFF2-40B4-BE49-F238E27FC236}">
                <a16:creationId xmlns:a16="http://schemas.microsoft.com/office/drawing/2014/main" id="{46437163-F8B8-4FA5-B472-9EDC1733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553" y="682478"/>
            <a:ext cx="2883959" cy="30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89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4247465-A58C-4DC3-8DF6-8F9AE9BBB859}"/>
              </a:ext>
            </a:extLst>
          </p:cNvPr>
          <p:cNvSpPr/>
          <p:nvPr/>
        </p:nvSpPr>
        <p:spPr>
          <a:xfrm>
            <a:off x="1727200" y="341745"/>
            <a:ext cx="6363855" cy="4442691"/>
          </a:xfrm>
          <a:custGeom>
            <a:avLst/>
            <a:gdLst>
              <a:gd name="connsiteX0" fmla="*/ 0 w 6363855"/>
              <a:gd name="connsiteY0" fmla="*/ 2022764 h 4378037"/>
              <a:gd name="connsiteX1" fmla="*/ 2013527 w 6363855"/>
              <a:gd name="connsiteY1" fmla="*/ 20874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244437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3855" h="4442691">
                <a:moveTo>
                  <a:pt x="0" y="2022764"/>
                </a:moveTo>
                <a:lnTo>
                  <a:pt x="1902691" y="2244437"/>
                </a:lnTo>
                <a:cubicBezTo>
                  <a:pt x="3041842" y="3491345"/>
                  <a:pt x="3636049" y="3823855"/>
                  <a:pt x="4599709" y="4442691"/>
                </a:cubicBezTo>
                <a:lnTo>
                  <a:pt x="6363855" y="4378037"/>
                </a:lnTo>
                <a:lnTo>
                  <a:pt x="6308436" y="9237"/>
                </a:lnTo>
                <a:lnTo>
                  <a:pt x="36945" y="0"/>
                </a:lnTo>
                <a:lnTo>
                  <a:pt x="0" y="202276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2" descr="Kapcsolódó kép">
            <a:hlinkClick r:id="rId3"/>
            <a:extLst>
              <a:ext uri="{FF2B5EF4-FFF2-40B4-BE49-F238E27FC236}">
                <a16:creationId xmlns:a16="http://schemas.microsoft.com/office/drawing/2014/main" id="{559BB906-A25D-4D80-A249-6E20040C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553" y="682478"/>
            <a:ext cx="2883959" cy="30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77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4520CA-7F56-4B53-BB7E-169F6BE8EB8E}"/>
              </a:ext>
            </a:extLst>
          </p:cNvPr>
          <p:cNvSpPr/>
          <p:nvPr/>
        </p:nvSpPr>
        <p:spPr>
          <a:xfrm>
            <a:off x="1764145" y="341746"/>
            <a:ext cx="6289963" cy="4719782"/>
          </a:xfrm>
          <a:custGeom>
            <a:avLst/>
            <a:gdLst>
              <a:gd name="connsiteX0" fmla="*/ 0 w 6363855"/>
              <a:gd name="connsiteY0" fmla="*/ 2022764 h 4378037"/>
              <a:gd name="connsiteX1" fmla="*/ 2013527 w 6363855"/>
              <a:gd name="connsiteY1" fmla="*/ 20874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244437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18473 w 6326910"/>
              <a:gd name="connsiteY0" fmla="*/ 1570182 h 4442691"/>
              <a:gd name="connsiteX1" fmla="*/ 1865746 w 6326910"/>
              <a:gd name="connsiteY1" fmla="*/ 2244437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785090 w 6326910"/>
              <a:gd name="connsiteY2" fmla="*/ 1570182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822036 w 6326910"/>
              <a:gd name="connsiteY3" fmla="*/ 2299855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73745 w 6326910"/>
              <a:gd name="connsiteY4" fmla="*/ 2346037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2401454 w 6326910"/>
              <a:gd name="connsiteY5" fmla="*/ 3131128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333403 w 6326910"/>
              <a:gd name="connsiteY10" fmla="*/ 3268750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39440 w 6326910"/>
              <a:gd name="connsiteY10" fmla="*/ 3730568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3962399 w 6326910"/>
              <a:gd name="connsiteY2" fmla="*/ 3888510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4682836 w 6326910"/>
              <a:gd name="connsiteY2" fmla="*/ 3925455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299201"/>
              <a:gd name="connsiteY0" fmla="*/ 3925455 h 3925455"/>
              <a:gd name="connsiteX1" fmla="*/ 3925455 w 6299201"/>
              <a:gd name="connsiteY1" fmla="*/ 3906982 h 3925455"/>
              <a:gd name="connsiteX2" fmla="*/ 4682836 w 6299201"/>
              <a:gd name="connsiteY2" fmla="*/ 3925455 h 3925455"/>
              <a:gd name="connsiteX3" fmla="*/ 6299201 w 6299201"/>
              <a:gd name="connsiteY3" fmla="*/ 3897747 h 3925455"/>
              <a:gd name="connsiteX4" fmla="*/ 6271491 w 6299201"/>
              <a:gd name="connsiteY4" fmla="*/ 9237 h 3925455"/>
              <a:gd name="connsiteX5" fmla="*/ 0 w 6299201"/>
              <a:gd name="connsiteY5" fmla="*/ 0 h 3925455"/>
              <a:gd name="connsiteX6" fmla="*/ 18473 w 6299201"/>
              <a:gd name="connsiteY6" fmla="*/ 1570182 h 3925455"/>
              <a:gd name="connsiteX7" fmla="*/ 766619 w 6299201"/>
              <a:gd name="connsiteY7" fmla="*/ 1560946 h 3925455"/>
              <a:gd name="connsiteX8" fmla="*/ 803563 w 6299201"/>
              <a:gd name="connsiteY8" fmla="*/ 2299855 h 3925455"/>
              <a:gd name="connsiteX9" fmla="*/ 2346036 w 6299201"/>
              <a:gd name="connsiteY9" fmla="*/ 2336801 h 3925455"/>
              <a:gd name="connsiteX10" fmla="*/ 2355271 w 6299201"/>
              <a:gd name="connsiteY10" fmla="*/ 3112656 h 3925455"/>
              <a:gd name="connsiteX11" fmla="*/ 3176386 w 6299201"/>
              <a:gd name="connsiteY11" fmla="*/ 3120968 h 392545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6271491 w 6271491"/>
              <a:gd name="connsiteY4" fmla="*/ 9237 h 4664365"/>
              <a:gd name="connsiteX5" fmla="*/ 0 w 6271491"/>
              <a:gd name="connsiteY5" fmla="*/ 0 h 4664365"/>
              <a:gd name="connsiteX6" fmla="*/ 18473 w 6271491"/>
              <a:gd name="connsiteY6" fmla="*/ 1570182 h 4664365"/>
              <a:gd name="connsiteX7" fmla="*/ 766619 w 6271491"/>
              <a:gd name="connsiteY7" fmla="*/ 1560946 h 4664365"/>
              <a:gd name="connsiteX8" fmla="*/ 803563 w 6271491"/>
              <a:gd name="connsiteY8" fmla="*/ 2299855 h 4664365"/>
              <a:gd name="connsiteX9" fmla="*/ 2346036 w 6271491"/>
              <a:gd name="connsiteY9" fmla="*/ 2336801 h 4664365"/>
              <a:gd name="connsiteX10" fmla="*/ 2355271 w 6271491"/>
              <a:gd name="connsiteY10" fmla="*/ 3112656 h 4664365"/>
              <a:gd name="connsiteX11" fmla="*/ 3176386 w 6271491"/>
              <a:gd name="connsiteY11" fmla="*/ 3120968 h 466436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4701310 w 6271491"/>
              <a:gd name="connsiteY4" fmla="*/ 4664364 h 4664365"/>
              <a:gd name="connsiteX5" fmla="*/ 6271491 w 6271491"/>
              <a:gd name="connsiteY5" fmla="*/ 9237 h 4664365"/>
              <a:gd name="connsiteX6" fmla="*/ 0 w 6271491"/>
              <a:gd name="connsiteY6" fmla="*/ 0 h 4664365"/>
              <a:gd name="connsiteX7" fmla="*/ 18473 w 6271491"/>
              <a:gd name="connsiteY7" fmla="*/ 1570182 h 4664365"/>
              <a:gd name="connsiteX8" fmla="*/ 766619 w 6271491"/>
              <a:gd name="connsiteY8" fmla="*/ 1560946 h 4664365"/>
              <a:gd name="connsiteX9" fmla="*/ 803563 w 6271491"/>
              <a:gd name="connsiteY9" fmla="*/ 2299855 h 4664365"/>
              <a:gd name="connsiteX10" fmla="*/ 2346036 w 6271491"/>
              <a:gd name="connsiteY10" fmla="*/ 2336801 h 4664365"/>
              <a:gd name="connsiteX11" fmla="*/ 2355271 w 6271491"/>
              <a:gd name="connsiteY11" fmla="*/ 3112656 h 4664365"/>
              <a:gd name="connsiteX12" fmla="*/ 3176386 w 6271491"/>
              <a:gd name="connsiteY12" fmla="*/ 3120968 h 4664365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6271491 w 6271491"/>
              <a:gd name="connsiteY5" fmla="*/ 9237 h 4692073"/>
              <a:gd name="connsiteX6" fmla="*/ 0 w 6271491"/>
              <a:gd name="connsiteY6" fmla="*/ 0 h 4692073"/>
              <a:gd name="connsiteX7" fmla="*/ 18473 w 6271491"/>
              <a:gd name="connsiteY7" fmla="*/ 1570182 h 4692073"/>
              <a:gd name="connsiteX8" fmla="*/ 766619 w 6271491"/>
              <a:gd name="connsiteY8" fmla="*/ 1560946 h 4692073"/>
              <a:gd name="connsiteX9" fmla="*/ 803563 w 6271491"/>
              <a:gd name="connsiteY9" fmla="*/ 2299855 h 4692073"/>
              <a:gd name="connsiteX10" fmla="*/ 2346036 w 6271491"/>
              <a:gd name="connsiteY10" fmla="*/ 2336801 h 4692073"/>
              <a:gd name="connsiteX11" fmla="*/ 2355271 w 6271491"/>
              <a:gd name="connsiteY11" fmla="*/ 3112656 h 4692073"/>
              <a:gd name="connsiteX12" fmla="*/ 3176386 w 6271491"/>
              <a:gd name="connsiteY12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495637 w 6271491"/>
              <a:gd name="connsiteY5" fmla="*/ 4673600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5504873 w 6271491"/>
              <a:gd name="connsiteY6" fmla="*/ 3906982 h 4692073"/>
              <a:gd name="connsiteX7" fmla="*/ 6271491 w 6271491"/>
              <a:gd name="connsiteY7" fmla="*/ 9237 h 4692073"/>
              <a:gd name="connsiteX8" fmla="*/ 0 w 6271491"/>
              <a:gd name="connsiteY8" fmla="*/ 0 h 4692073"/>
              <a:gd name="connsiteX9" fmla="*/ 18473 w 6271491"/>
              <a:gd name="connsiteY9" fmla="*/ 1570182 h 4692073"/>
              <a:gd name="connsiteX10" fmla="*/ 766619 w 6271491"/>
              <a:gd name="connsiteY10" fmla="*/ 1560946 h 4692073"/>
              <a:gd name="connsiteX11" fmla="*/ 803563 w 6271491"/>
              <a:gd name="connsiteY11" fmla="*/ 2299855 h 4692073"/>
              <a:gd name="connsiteX12" fmla="*/ 2346036 w 6271491"/>
              <a:gd name="connsiteY12" fmla="*/ 2336801 h 4692073"/>
              <a:gd name="connsiteX13" fmla="*/ 2355271 w 6271491"/>
              <a:gd name="connsiteY13" fmla="*/ 3112656 h 4692073"/>
              <a:gd name="connsiteX14" fmla="*/ 3176386 w 6271491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23346 w 6289963"/>
              <a:gd name="connsiteY5" fmla="*/ 3953163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04874 w 6289963"/>
              <a:gd name="connsiteY5" fmla="*/ 3925454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719782"/>
              <a:gd name="connsiteX1" fmla="*/ 3925455 w 6289963"/>
              <a:gd name="connsiteY1" fmla="*/ 3906982 h 4719782"/>
              <a:gd name="connsiteX2" fmla="*/ 4682836 w 6289963"/>
              <a:gd name="connsiteY2" fmla="*/ 3925455 h 4719782"/>
              <a:gd name="connsiteX3" fmla="*/ 4719783 w 6289963"/>
              <a:gd name="connsiteY3" fmla="*/ 4664365 h 4719782"/>
              <a:gd name="connsiteX4" fmla="*/ 5514110 w 6289963"/>
              <a:gd name="connsiteY4" fmla="*/ 4719782 h 4719782"/>
              <a:gd name="connsiteX5" fmla="*/ 5504874 w 6289963"/>
              <a:gd name="connsiteY5" fmla="*/ 3925454 h 4719782"/>
              <a:gd name="connsiteX6" fmla="*/ 6289963 w 6289963"/>
              <a:gd name="connsiteY6" fmla="*/ 3897746 h 4719782"/>
              <a:gd name="connsiteX7" fmla="*/ 6271491 w 6289963"/>
              <a:gd name="connsiteY7" fmla="*/ 9237 h 4719782"/>
              <a:gd name="connsiteX8" fmla="*/ 0 w 6289963"/>
              <a:gd name="connsiteY8" fmla="*/ 0 h 4719782"/>
              <a:gd name="connsiteX9" fmla="*/ 18473 w 6289963"/>
              <a:gd name="connsiteY9" fmla="*/ 1570182 h 4719782"/>
              <a:gd name="connsiteX10" fmla="*/ 766619 w 6289963"/>
              <a:gd name="connsiteY10" fmla="*/ 1560946 h 4719782"/>
              <a:gd name="connsiteX11" fmla="*/ 803563 w 6289963"/>
              <a:gd name="connsiteY11" fmla="*/ 2299855 h 4719782"/>
              <a:gd name="connsiteX12" fmla="*/ 2346036 w 6289963"/>
              <a:gd name="connsiteY12" fmla="*/ 2336801 h 4719782"/>
              <a:gd name="connsiteX13" fmla="*/ 2355271 w 6289963"/>
              <a:gd name="connsiteY13" fmla="*/ 3112656 h 4719782"/>
              <a:gd name="connsiteX14" fmla="*/ 3176386 w 6289963"/>
              <a:gd name="connsiteY14" fmla="*/ 3120968 h 471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89963" h="4719782">
                <a:moveTo>
                  <a:pt x="3177309" y="3925455"/>
                </a:moveTo>
                <a:cubicBezTo>
                  <a:pt x="3665296" y="3916218"/>
                  <a:pt x="3215794" y="3911600"/>
                  <a:pt x="3925455" y="3906982"/>
                </a:cubicBezTo>
                <a:lnTo>
                  <a:pt x="4682836" y="3925455"/>
                </a:lnTo>
                <a:lnTo>
                  <a:pt x="4719783" y="4664365"/>
                </a:lnTo>
                <a:lnTo>
                  <a:pt x="5514110" y="4719782"/>
                </a:lnTo>
                <a:lnTo>
                  <a:pt x="5504874" y="3925454"/>
                </a:lnTo>
                <a:lnTo>
                  <a:pt x="6289963" y="3897746"/>
                </a:lnTo>
                <a:cubicBezTo>
                  <a:pt x="6283806" y="2601576"/>
                  <a:pt x="6277648" y="1305407"/>
                  <a:pt x="6271491" y="9237"/>
                </a:cubicBezTo>
                <a:lnTo>
                  <a:pt x="0" y="0"/>
                </a:lnTo>
                <a:lnTo>
                  <a:pt x="18473" y="1570182"/>
                </a:lnTo>
                <a:lnTo>
                  <a:pt x="766619" y="1560946"/>
                </a:lnTo>
                <a:cubicBezTo>
                  <a:pt x="894388" y="1560946"/>
                  <a:pt x="780472" y="1764146"/>
                  <a:pt x="803563" y="2299855"/>
                </a:cubicBezTo>
                <a:cubicBezTo>
                  <a:pt x="812799" y="2423007"/>
                  <a:pt x="1645613" y="2265989"/>
                  <a:pt x="2346036" y="2336801"/>
                </a:cubicBezTo>
                <a:cubicBezTo>
                  <a:pt x="2330642" y="2677007"/>
                  <a:pt x="2373743" y="2697019"/>
                  <a:pt x="2355271" y="3112656"/>
                </a:cubicBezTo>
                <a:cubicBezTo>
                  <a:pt x="2364507" y="3245044"/>
                  <a:pt x="2717031" y="3066475"/>
                  <a:pt x="3176386" y="3120968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B60EB2-FBD0-4F36-8FA1-AECE0BE0757F}"/>
              </a:ext>
            </a:extLst>
          </p:cNvPr>
          <p:cNvGraphicFramePr>
            <a:graphicFrameLocks noGrp="1"/>
          </p:cNvGraphicFramePr>
          <p:nvPr/>
        </p:nvGraphicFramePr>
        <p:xfrm>
          <a:off x="1762812" y="311084"/>
          <a:ext cx="6300000" cy="63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7500">
                  <a:extLst>
                    <a:ext uri="{9D8B030D-6E8A-4147-A177-3AD203B41FA5}">
                      <a16:colId xmlns:a16="http://schemas.microsoft.com/office/drawing/2014/main" val="63567681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3920892352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643552875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475728766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577855270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91147158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4126349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942415481"/>
                    </a:ext>
                  </a:extLst>
                </a:gridCol>
              </a:tblGrid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357294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3558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806016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86771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82735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6902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22530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8887"/>
                  </a:ext>
                </a:extLst>
              </a:tr>
            </a:tbl>
          </a:graphicData>
        </a:graphic>
      </p:graphicFrame>
      <p:pic>
        <p:nvPicPr>
          <p:cNvPr id="7" name="Picture 2" descr="Kapcsolódó kép">
            <a:hlinkClick r:id="rId3"/>
            <a:extLst>
              <a:ext uri="{FF2B5EF4-FFF2-40B4-BE49-F238E27FC236}">
                <a16:creationId xmlns:a16="http://schemas.microsoft.com/office/drawing/2014/main" id="{E8AFC696-7F4B-4345-87A8-DA789CB0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553" y="682478"/>
            <a:ext cx="2883959" cy="30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0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201058"/>
            <a:ext cx="11445793" cy="6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9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4520CA-7F56-4B53-BB7E-169F6BE8EB8E}"/>
              </a:ext>
            </a:extLst>
          </p:cNvPr>
          <p:cNvSpPr/>
          <p:nvPr/>
        </p:nvSpPr>
        <p:spPr>
          <a:xfrm>
            <a:off x="1764145" y="341746"/>
            <a:ext cx="6289963" cy="4719782"/>
          </a:xfrm>
          <a:custGeom>
            <a:avLst/>
            <a:gdLst>
              <a:gd name="connsiteX0" fmla="*/ 0 w 6363855"/>
              <a:gd name="connsiteY0" fmla="*/ 2022764 h 4378037"/>
              <a:gd name="connsiteX1" fmla="*/ 2013527 w 6363855"/>
              <a:gd name="connsiteY1" fmla="*/ 20874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244437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18473 w 6326910"/>
              <a:gd name="connsiteY0" fmla="*/ 1570182 h 4442691"/>
              <a:gd name="connsiteX1" fmla="*/ 1865746 w 6326910"/>
              <a:gd name="connsiteY1" fmla="*/ 2244437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785090 w 6326910"/>
              <a:gd name="connsiteY2" fmla="*/ 1570182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822036 w 6326910"/>
              <a:gd name="connsiteY3" fmla="*/ 2299855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73745 w 6326910"/>
              <a:gd name="connsiteY4" fmla="*/ 2346037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2401454 w 6326910"/>
              <a:gd name="connsiteY5" fmla="*/ 3131128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333403 w 6326910"/>
              <a:gd name="connsiteY10" fmla="*/ 3268750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39440 w 6326910"/>
              <a:gd name="connsiteY10" fmla="*/ 3730568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3962399 w 6326910"/>
              <a:gd name="connsiteY2" fmla="*/ 3888510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4682836 w 6326910"/>
              <a:gd name="connsiteY2" fmla="*/ 3925455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299201"/>
              <a:gd name="connsiteY0" fmla="*/ 3925455 h 3925455"/>
              <a:gd name="connsiteX1" fmla="*/ 3925455 w 6299201"/>
              <a:gd name="connsiteY1" fmla="*/ 3906982 h 3925455"/>
              <a:gd name="connsiteX2" fmla="*/ 4682836 w 6299201"/>
              <a:gd name="connsiteY2" fmla="*/ 3925455 h 3925455"/>
              <a:gd name="connsiteX3" fmla="*/ 6299201 w 6299201"/>
              <a:gd name="connsiteY3" fmla="*/ 3897747 h 3925455"/>
              <a:gd name="connsiteX4" fmla="*/ 6271491 w 6299201"/>
              <a:gd name="connsiteY4" fmla="*/ 9237 h 3925455"/>
              <a:gd name="connsiteX5" fmla="*/ 0 w 6299201"/>
              <a:gd name="connsiteY5" fmla="*/ 0 h 3925455"/>
              <a:gd name="connsiteX6" fmla="*/ 18473 w 6299201"/>
              <a:gd name="connsiteY6" fmla="*/ 1570182 h 3925455"/>
              <a:gd name="connsiteX7" fmla="*/ 766619 w 6299201"/>
              <a:gd name="connsiteY7" fmla="*/ 1560946 h 3925455"/>
              <a:gd name="connsiteX8" fmla="*/ 803563 w 6299201"/>
              <a:gd name="connsiteY8" fmla="*/ 2299855 h 3925455"/>
              <a:gd name="connsiteX9" fmla="*/ 2346036 w 6299201"/>
              <a:gd name="connsiteY9" fmla="*/ 2336801 h 3925455"/>
              <a:gd name="connsiteX10" fmla="*/ 2355271 w 6299201"/>
              <a:gd name="connsiteY10" fmla="*/ 3112656 h 3925455"/>
              <a:gd name="connsiteX11" fmla="*/ 3176386 w 6299201"/>
              <a:gd name="connsiteY11" fmla="*/ 3120968 h 392545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6271491 w 6271491"/>
              <a:gd name="connsiteY4" fmla="*/ 9237 h 4664365"/>
              <a:gd name="connsiteX5" fmla="*/ 0 w 6271491"/>
              <a:gd name="connsiteY5" fmla="*/ 0 h 4664365"/>
              <a:gd name="connsiteX6" fmla="*/ 18473 w 6271491"/>
              <a:gd name="connsiteY6" fmla="*/ 1570182 h 4664365"/>
              <a:gd name="connsiteX7" fmla="*/ 766619 w 6271491"/>
              <a:gd name="connsiteY7" fmla="*/ 1560946 h 4664365"/>
              <a:gd name="connsiteX8" fmla="*/ 803563 w 6271491"/>
              <a:gd name="connsiteY8" fmla="*/ 2299855 h 4664365"/>
              <a:gd name="connsiteX9" fmla="*/ 2346036 w 6271491"/>
              <a:gd name="connsiteY9" fmla="*/ 2336801 h 4664365"/>
              <a:gd name="connsiteX10" fmla="*/ 2355271 w 6271491"/>
              <a:gd name="connsiteY10" fmla="*/ 3112656 h 4664365"/>
              <a:gd name="connsiteX11" fmla="*/ 3176386 w 6271491"/>
              <a:gd name="connsiteY11" fmla="*/ 3120968 h 466436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4701310 w 6271491"/>
              <a:gd name="connsiteY4" fmla="*/ 4664364 h 4664365"/>
              <a:gd name="connsiteX5" fmla="*/ 6271491 w 6271491"/>
              <a:gd name="connsiteY5" fmla="*/ 9237 h 4664365"/>
              <a:gd name="connsiteX6" fmla="*/ 0 w 6271491"/>
              <a:gd name="connsiteY6" fmla="*/ 0 h 4664365"/>
              <a:gd name="connsiteX7" fmla="*/ 18473 w 6271491"/>
              <a:gd name="connsiteY7" fmla="*/ 1570182 h 4664365"/>
              <a:gd name="connsiteX8" fmla="*/ 766619 w 6271491"/>
              <a:gd name="connsiteY8" fmla="*/ 1560946 h 4664365"/>
              <a:gd name="connsiteX9" fmla="*/ 803563 w 6271491"/>
              <a:gd name="connsiteY9" fmla="*/ 2299855 h 4664365"/>
              <a:gd name="connsiteX10" fmla="*/ 2346036 w 6271491"/>
              <a:gd name="connsiteY10" fmla="*/ 2336801 h 4664365"/>
              <a:gd name="connsiteX11" fmla="*/ 2355271 w 6271491"/>
              <a:gd name="connsiteY11" fmla="*/ 3112656 h 4664365"/>
              <a:gd name="connsiteX12" fmla="*/ 3176386 w 6271491"/>
              <a:gd name="connsiteY12" fmla="*/ 3120968 h 4664365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6271491 w 6271491"/>
              <a:gd name="connsiteY5" fmla="*/ 9237 h 4692073"/>
              <a:gd name="connsiteX6" fmla="*/ 0 w 6271491"/>
              <a:gd name="connsiteY6" fmla="*/ 0 h 4692073"/>
              <a:gd name="connsiteX7" fmla="*/ 18473 w 6271491"/>
              <a:gd name="connsiteY7" fmla="*/ 1570182 h 4692073"/>
              <a:gd name="connsiteX8" fmla="*/ 766619 w 6271491"/>
              <a:gd name="connsiteY8" fmla="*/ 1560946 h 4692073"/>
              <a:gd name="connsiteX9" fmla="*/ 803563 w 6271491"/>
              <a:gd name="connsiteY9" fmla="*/ 2299855 h 4692073"/>
              <a:gd name="connsiteX10" fmla="*/ 2346036 w 6271491"/>
              <a:gd name="connsiteY10" fmla="*/ 2336801 h 4692073"/>
              <a:gd name="connsiteX11" fmla="*/ 2355271 w 6271491"/>
              <a:gd name="connsiteY11" fmla="*/ 3112656 h 4692073"/>
              <a:gd name="connsiteX12" fmla="*/ 3176386 w 6271491"/>
              <a:gd name="connsiteY12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495637 w 6271491"/>
              <a:gd name="connsiteY5" fmla="*/ 4673600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5504873 w 6271491"/>
              <a:gd name="connsiteY6" fmla="*/ 3906982 h 4692073"/>
              <a:gd name="connsiteX7" fmla="*/ 6271491 w 6271491"/>
              <a:gd name="connsiteY7" fmla="*/ 9237 h 4692073"/>
              <a:gd name="connsiteX8" fmla="*/ 0 w 6271491"/>
              <a:gd name="connsiteY8" fmla="*/ 0 h 4692073"/>
              <a:gd name="connsiteX9" fmla="*/ 18473 w 6271491"/>
              <a:gd name="connsiteY9" fmla="*/ 1570182 h 4692073"/>
              <a:gd name="connsiteX10" fmla="*/ 766619 w 6271491"/>
              <a:gd name="connsiteY10" fmla="*/ 1560946 h 4692073"/>
              <a:gd name="connsiteX11" fmla="*/ 803563 w 6271491"/>
              <a:gd name="connsiteY11" fmla="*/ 2299855 h 4692073"/>
              <a:gd name="connsiteX12" fmla="*/ 2346036 w 6271491"/>
              <a:gd name="connsiteY12" fmla="*/ 2336801 h 4692073"/>
              <a:gd name="connsiteX13" fmla="*/ 2355271 w 6271491"/>
              <a:gd name="connsiteY13" fmla="*/ 3112656 h 4692073"/>
              <a:gd name="connsiteX14" fmla="*/ 3176386 w 6271491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23346 w 6289963"/>
              <a:gd name="connsiteY5" fmla="*/ 3953163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04874 w 6289963"/>
              <a:gd name="connsiteY5" fmla="*/ 3925454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719782"/>
              <a:gd name="connsiteX1" fmla="*/ 3925455 w 6289963"/>
              <a:gd name="connsiteY1" fmla="*/ 3906982 h 4719782"/>
              <a:gd name="connsiteX2" fmla="*/ 4682836 w 6289963"/>
              <a:gd name="connsiteY2" fmla="*/ 3925455 h 4719782"/>
              <a:gd name="connsiteX3" fmla="*/ 4719783 w 6289963"/>
              <a:gd name="connsiteY3" fmla="*/ 4664365 h 4719782"/>
              <a:gd name="connsiteX4" fmla="*/ 5514110 w 6289963"/>
              <a:gd name="connsiteY4" fmla="*/ 4719782 h 4719782"/>
              <a:gd name="connsiteX5" fmla="*/ 5504874 w 6289963"/>
              <a:gd name="connsiteY5" fmla="*/ 3925454 h 4719782"/>
              <a:gd name="connsiteX6" fmla="*/ 6289963 w 6289963"/>
              <a:gd name="connsiteY6" fmla="*/ 3897746 h 4719782"/>
              <a:gd name="connsiteX7" fmla="*/ 6271491 w 6289963"/>
              <a:gd name="connsiteY7" fmla="*/ 9237 h 4719782"/>
              <a:gd name="connsiteX8" fmla="*/ 0 w 6289963"/>
              <a:gd name="connsiteY8" fmla="*/ 0 h 4719782"/>
              <a:gd name="connsiteX9" fmla="*/ 18473 w 6289963"/>
              <a:gd name="connsiteY9" fmla="*/ 1570182 h 4719782"/>
              <a:gd name="connsiteX10" fmla="*/ 766619 w 6289963"/>
              <a:gd name="connsiteY10" fmla="*/ 1560946 h 4719782"/>
              <a:gd name="connsiteX11" fmla="*/ 803563 w 6289963"/>
              <a:gd name="connsiteY11" fmla="*/ 2299855 h 4719782"/>
              <a:gd name="connsiteX12" fmla="*/ 2346036 w 6289963"/>
              <a:gd name="connsiteY12" fmla="*/ 2336801 h 4719782"/>
              <a:gd name="connsiteX13" fmla="*/ 2355271 w 6289963"/>
              <a:gd name="connsiteY13" fmla="*/ 3112656 h 4719782"/>
              <a:gd name="connsiteX14" fmla="*/ 3176386 w 6289963"/>
              <a:gd name="connsiteY14" fmla="*/ 3120968 h 471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89963" h="4719782">
                <a:moveTo>
                  <a:pt x="3177309" y="3925455"/>
                </a:moveTo>
                <a:cubicBezTo>
                  <a:pt x="3665296" y="3916218"/>
                  <a:pt x="3215794" y="3911600"/>
                  <a:pt x="3925455" y="3906982"/>
                </a:cubicBezTo>
                <a:lnTo>
                  <a:pt x="4682836" y="3925455"/>
                </a:lnTo>
                <a:lnTo>
                  <a:pt x="4719783" y="4664365"/>
                </a:lnTo>
                <a:lnTo>
                  <a:pt x="5514110" y="4719782"/>
                </a:lnTo>
                <a:lnTo>
                  <a:pt x="5504874" y="3925454"/>
                </a:lnTo>
                <a:lnTo>
                  <a:pt x="6289963" y="3897746"/>
                </a:lnTo>
                <a:cubicBezTo>
                  <a:pt x="6283806" y="2601576"/>
                  <a:pt x="6277648" y="1305407"/>
                  <a:pt x="6271491" y="9237"/>
                </a:cubicBezTo>
                <a:lnTo>
                  <a:pt x="0" y="0"/>
                </a:lnTo>
                <a:lnTo>
                  <a:pt x="18473" y="1570182"/>
                </a:lnTo>
                <a:lnTo>
                  <a:pt x="766619" y="1560946"/>
                </a:lnTo>
                <a:cubicBezTo>
                  <a:pt x="894388" y="1560946"/>
                  <a:pt x="780472" y="1764146"/>
                  <a:pt x="803563" y="2299855"/>
                </a:cubicBezTo>
                <a:cubicBezTo>
                  <a:pt x="812799" y="2423007"/>
                  <a:pt x="1645613" y="2265989"/>
                  <a:pt x="2346036" y="2336801"/>
                </a:cubicBezTo>
                <a:cubicBezTo>
                  <a:pt x="2330642" y="2677007"/>
                  <a:pt x="2373743" y="2697019"/>
                  <a:pt x="2355271" y="3112656"/>
                </a:cubicBezTo>
                <a:cubicBezTo>
                  <a:pt x="2364507" y="3245044"/>
                  <a:pt x="2717031" y="3066475"/>
                  <a:pt x="3176386" y="3120968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B60EB2-FBD0-4F36-8FA1-AECE0BE0757F}"/>
              </a:ext>
            </a:extLst>
          </p:cNvPr>
          <p:cNvGraphicFramePr>
            <a:graphicFrameLocks noGrp="1"/>
          </p:cNvGraphicFramePr>
          <p:nvPr/>
        </p:nvGraphicFramePr>
        <p:xfrm>
          <a:off x="1762812" y="311084"/>
          <a:ext cx="6300000" cy="63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7500">
                  <a:extLst>
                    <a:ext uri="{9D8B030D-6E8A-4147-A177-3AD203B41FA5}">
                      <a16:colId xmlns:a16="http://schemas.microsoft.com/office/drawing/2014/main" val="63567681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3920892352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643552875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475728766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577855270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91147158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4126349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942415481"/>
                    </a:ext>
                  </a:extLst>
                </a:gridCol>
              </a:tblGrid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357294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3558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806016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86771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82735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6902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22530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8887"/>
                  </a:ext>
                </a:extLst>
              </a:tr>
            </a:tbl>
          </a:graphicData>
        </a:graphic>
      </p:graphicFrame>
      <p:pic>
        <p:nvPicPr>
          <p:cNvPr id="6" name="Picture 2" descr="Kapcsolódó kép">
            <a:hlinkClick r:id="rId3"/>
            <a:extLst>
              <a:ext uri="{FF2B5EF4-FFF2-40B4-BE49-F238E27FC236}">
                <a16:creationId xmlns:a16="http://schemas.microsoft.com/office/drawing/2014/main" id="{9611F4A8-C7F3-4599-98F0-F28B8CBD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553" y="682478"/>
            <a:ext cx="2883959" cy="30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4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4520CA-7F56-4B53-BB7E-169F6BE8EB8E}"/>
              </a:ext>
            </a:extLst>
          </p:cNvPr>
          <p:cNvSpPr/>
          <p:nvPr/>
        </p:nvSpPr>
        <p:spPr>
          <a:xfrm>
            <a:off x="1764145" y="341746"/>
            <a:ext cx="6289963" cy="4719782"/>
          </a:xfrm>
          <a:custGeom>
            <a:avLst/>
            <a:gdLst>
              <a:gd name="connsiteX0" fmla="*/ 0 w 6363855"/>
              <a:gd name="connsiteY0" fmla="*/ 2022764 h 4378037"/>
              <a:gd name="connsiteX1" fmla="*/ 2013527 w 6363855"/>
              <a:gd name="connsiteY1" fmla="*/ 20874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244437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18473 w 6326910"/>
              <a:gd name="connsiteY0" fmla="*/ 1570182 h 4442691"/>
              <a:gd name="connsiteX1" fmla="*/ 1865746 w 6326910"/>
              <a:gd name="connsiteY1" fmla="*/ 2244437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785090 w 6326910"/>
              <a:gd name="connsiteY2" fmla="*/ 1570182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822036 w 6326910"/>
              <a:gd name="connsiteY3" fmla="*/ 2299855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73745 w 6326910"/>
              <a:gd name="connsiteY4" fmla="*/ 2346037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2401454 w 6326910"/>
              <a:gd name="connsiteY5" fmla="*/ 3131128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333403 w 6326910"/>
              <a:gd name="connsiteY10" fmla="*/ 3268750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39440 w 6326910"/>
              <a:gd name="connsiteY10" fmla="*/ 3730568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3962399 w 6326910"/>
              <a:gd name="connsiteY2" fmla="*/ 3888510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4682836 w 6326910"/>
              <a:gd name="connsiteY2" fmla="*/ 3925455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299201"/>
              <a:gd name="connsiteY0" fmla="*/ 3925455 h 3925455"/>
              <a:gd name="connsiteX1" fmla="*/ 3925455 w 6299201"/>
              <a:gd name="connsiteY1" fmla="*/ 3906982 h 3925455"/>
              <a:gd name="connsiteX2" fmla="*/ 4682836 w 6299201"/>
              <a:gd name="connsiteY2" fmla="*/ 3925455 h 3925455"/>
              <a:gd name="connsiteX3" fmla="*/ 6299201 w 6299201"/>
              <a:gd name="connsiteY3" fmla="*/ 3897747 h 3925455"/>
              <a:gd name="connsiteX4" fmla="*/ 6271491 w 6299201"/>
              <a:gd name="connsiteY4" fmla="*/ 9237 h 3925455"/>
              <a:gd name="connsiteX5" fmla="*/ 0 w 6299201"/>
              <a:gd name="connsiteY5" fmla="*/ 0 h 3925455"/>
              <a:gd name="connsiteX6" fmla="*/ 18473 w 6299201"/>
              <a:gd name="connsiteY6" fmla="*/ 1570182 h 3925455"/>
              <a:gd name="connsiteX7" fmla="*/ 766619 w 6299201"/>
              <a:gd name="connsiteY7" fmla="*/ 1560946 h 3925455"/>
              <a:gd name="connsiteX8" fmla="*/ 803563 w 6299201"/>
              <a:gd name="connsiteY8" fmla="*/ 2299855 h 3925455"/>
              <a:gd name="connsiteX9" fmla="*/ 2346036 w 6299201"/>
              <a:gd name="connsiteY9" fmla="*/ 2336801 h 3925455"/>
              <a:gd name="connsiteX10" fmla="*/ 2355271 w 6299201"/>
              <a:gd name="connsiteY10" fmla="*/ 3112656 h 3925455"/>
              <a:gd name="connsiteX11" fmla="*/ 3176386 w 6299201"/>
              <a:gd name="connsiteY11" fmla="*/ 3120968 h 392545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6271491 w 6271491"/>
              <a:gd name="connsiteY4" fmla="*/ 9237 h 4664365"/>
              <a:gd name="connsiteX5" fmla="*/ 0 w 6271491"/>
              <a:gd name="connsiteY5" fmla="*/ 0 h 4664365"/>
              <a:gd name="connsiteX6" fmla="*/ 18473 w 6271491"/>
              <a:gd name="connsiteY6" fmla="*/ 1570182 h 4664365"/>
              <a:gd name="connsiteX7" fmla="*/ 766619 w 6271491"/>
              <a:gd name="connsiteY7" fmla="*/ 1560946 h 4664365"/>
              <a:gd name="connsiteX8" fmla="*/ 803563 w 6271491"/>
              <a:gd name="connsiteY8" fmla="*/ 2299855 h 4664365"/>
              <a:gd name="connsiteX9" fmla="*/ 2346036 w 6271491"/>
              <a:gd name="connsiteY9" fmla="*/ 2336801 h 4664365"/>
              <a:gd name="connsiteX10" fmla="*/ 2355271 w 6271491"/>
              <a:gd name="connsiteY10" fmla="*/ 3112656 h 4664365"/>
              <a:gd name="connsiteX11" fmla="*/ 3176386 w 6271491"/>
              <a:gd name="connsiteY11" fmla="*/ 3120968 h 466436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4701310 w 6271491"/>
              <a:gd name="connsiteY4" fmla="*/ 4664364 h 4664365"/>
              <a:gd name="connsiteX5" fmla="*/ 6271491 w 6271491"/>
              <a:gd name="connsiteY5" fmla="*/ 9237 h 4664365"/>
              <a:gd name="connsiteX6" fmla="*/ 0 w 6271491"/>
              <a:gd name="connsiteY6" fmla="*/ 0 h 4664365"/>
              <a:gd name="connsiteX7" fmla="*/ 18473 w 6271491"/>
              <a:gd name="connsiteY7" fmla="*/ 1570182 h 4664365"/>
              <a:gd name="connsiteX8" fmla="*/ 766619 w 6271491"/>
              <a:gd name="connsiteY8" fmla="*/ 1560946 h 4664365"/>
              <a:gd name="connsiteX9" fmla="*/ 803563 w 6271491"/>
              <a:gd name="connsiteY9" fmla="*/ 2299855 h 4664365"/>
              <a:gd name="connsiteX10" fmla="*/ 2346036 w 6271491"/>
              <a:gd name="connsiteY10" fmla="*/ 2336801 h 4664365"/>
              <a:gd name="connsiteX11" fmla="*/ 2355271 w 6271491"/>
              <a:gd name="connsiteY11" fmla="*/ 3112656 h 4664365"/>
              <a:gd name="connsiteX12" fmla="*/ 3176386 w 6271491"/>
              <a:gd name="connsiteY12" fmla="*/ 3120968 h 4664365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6271491 w 6271491"/>
              <a:gd name="connsiteY5" fmla="*/ 9237 h 4692073"/>
              <a:gd name="connsiteX6" fmla="*/ 0 w 6271491"/>
              <a:gd name="connsiteY6" fmla="*/ 0 h 4692073"/>
              <a:gd name="connsiteX7" fmla="*/ 18473 w 6271491"/>
              <a:gd name="connsiteY7" fmla="*/ 1570182 h 4692073"/>
              <a:gd name="connsiteX8" fmla="*/ 766619 w 6271491"/>
              <a:gd name="connsiteY8" fmla="*/ 1560946 h 4692073"/>
              <a:gd name="connsiteX9" fmla="*/ 803563 w 6271491"/>
              <a:gd name="connsiteY9" fmla="*/ 2299855 h 4692073"/>
              <a:gd name="connsiteX10" fmla="*/ 2346036 w 6271491"/>
              <a:gd name="connsiteY10" fmla="*/ 2336801 h 4692073"/>
              <a:gd name="connsiteX11" fmla="*/ 2355271 w 6271491"/>
              <a:gd name="connsiteY11" fmla="*/ 3112656 h 4692073"/>
              <a:gd name="connsiteX12" fmla="*/ 3176386 w 6271491"/>
              <a:gd name="connsiteY12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495637 w 6271491"/>
              <a:gd name="connsiteY5" fmla="*/ 4673600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5504873 w 6271491"/>
              <a:gd name="connsiteY6" fmla="*/ 3906982 h 4692073"/>
              <a:gd name="connsiteX7" fmla="*/ 6271491 w 6271491"/>
              <a:gd name="connsiteY7" fmla="*/ 9237 h 4692073"/>
              <a:gd name="connsiteX8" fmla="*/ 0 w 6271491"/>
              <a:gd name="connsiteY8" fmla="*/ 0 h 4692073"/>
              <a:gd name="connsiteX9" fmla="*/ 18473 w 6271491"/>
              <a:gd name="connsiteY9" fmla="*/ 1570182 h 4692073"/>
              <a:gd name="connsiteX10" fmla="*/ 766619 w 6271491"/>
              <a:gd name="connsiteY10" fmla="*/ 1560946 h 4692073"/>
              <a:gd name="connsiteX11" fmla="*/ 803563 w 6271491"/>
              <a:gd name="connsiteY11" fmla="*/ 2299855 h 4692073"/>
              <a:gd name="connsiteX12" fmla="*/ 2346036 w 6271491"/>
              <a:gd name="connsiteY12" fmla="*/ 2336801 h 4692073"/>
              <a:gd name="connsiteX13" fmla="*/ 2355271 w 6271491"/>
              <a:gd name="connsiteY13" fmla="*/ 3112656 h 4692073"/>
              <a:gd name="connsiteX14" fmla="*/ 3176386 w 6271491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23346 w 6289963"/>
              <a:gd name="connsiteY5" fmla="*/ 3953163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04874 w 6289963"/>
              <a:gd name="connsiteY5" fmla="*/ 3925454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719782"/>
              <a:gd name="connsiteX1" fmla="*/ 3925455 w 6289963"/>
              <a:gd name="connsiteY1" fmla="*/ 3906982 h 4719782"/>
              <a:gd name="connsiteX2" fmla="*/ 4682836 w 6289963"/>
              <a:gd name="connsiteY2" fmla="*/ 3925455 h 4719782"/>
              <a:gd name="connsiteX3" fmla="*/ 4719783 w 6289963"/>
              <a:gd name="connsiteY3" fmla="*/ 4664365 h 4719782"/>
              <a:gd name="connsiteX4" fmla="*/ 5514110 w 6289963"/>
              <a:gd name="connsiteY4" fmla="*/ 4719782 h 4719782"/>
              <a:gd name="connsiteX5" fmla="*/ 5504874 w 6289963"/>
              <a:gd name="connsiteY5" fmla="*/ 3925454 h 4719782"/>
              <a:gd name="connsiteX6" fmla="*/ 6289963 w 6289963"/>
              <a:gd name="connsiteY6" fmla="*/ 3897746 h 4719782"/>
              <a:gd name="connsiteX7" fmla="*/ 6271491 w 6289963"/>
              <a:gd name="connsiteY7" fmla="*/ 9237 h 4719782"/>
              <a:gd name="connsiteX8" fmla="*/ 0 w 6289963"/>
              <a:gd name="connsiteY8" fmla="*/ 0 h 4719782"/>
              <a:gd name="connsiteX9" fmla="*/ 18473 w 6289963"/>
              <a:gd name="connsiteY9" fmla="*/ 1570182 h 4719782"/>
              <a:gd name="connsiteX10" fmla="*/ 766619 w 6289963"/>
              <a:gd name="connsiteY10" fmla="*/ 1560946 h 4719782"/>
              <a:gd name="connsiteX11" fmla="*/ 803563 w 6289963"/>
              <a:gd name="connsiteY11" fmla="*/ 2299855 h 4719782"/>
              <a:gd name="connsiteX12" fmla="*/ 2346036 w 6289963"/>
              <a:gd name="connsiteY12" fmla="*/ 2336801 h 4719782"/>
              <a:gd name="connsiteX13" fmla="*/ 2355271 w 6289963"/>
              <a:gd name="connsiteY13" fmla="*/ 3112656 h 4719782"/>
              <a:gd name="connsiteX14" fmla="*/ 3176386 w 6289963"/>
              <a:gd name="connsiteY14" fmla="*/ 3120968 h 471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89963" h="4719782">
                <a:moveTo>
                  <a:pt x="3177309" y="3925455"/>
                </a:moveTo>
                <a:cubicBezTo>
                  <a:pt x="3665296" y="3916218"/>
                  <a:pt x="3215794" y="3911600"/>
                  <a:pt x="3925455" y="3906982"/>
                </a:cubicBezTo>
                <a:lnTo>
                  <a:pt x="4682836" y="3925455"/>
                </a:lnTo>
                <a:lnTo>
                  <a:pt x="4719783" y="4664365"/>
                </a:lnTo>
                <a:lnTo>
                  <a:pt x="5514110" y="4719782"/>
                </a:lnTo>
                <a:lnTo>
                  <a:pt x="5504874" y="3925454"/>
                </a:lnTo>
                <a:lnTo>
                  <a:pt x="6289963" y="3897746"/>
                </a:lnTo>
                <a:cubicBezTo>
                  <a:pt x="6283806" y="2601576"/>
                  <a:pt x="6277648" y="1305407"/>
                  <a:pt x="6271491" y="9237"/>
                </a:cubicBezTo>
                <a:lnTo>
                  <a:pt x="0" y="0"/>
                </a:lnTo>
                <a:lnTo>
                  <a:pt x="18473" y="1570182"/>
                </a:lnTo>
                <a:lnTo>
                  <a:pt x="766619" y="1560946"/>
                </a:lnTo>
                <a:cubicBezTo>
                  <a:pt x="894388" y="1560946"/>
                  <a:pt x="780472" y="1764146"/>
                  <a:pt x="803563" y="2299855"/>
                </a:cubicBezTo>
                <a:cubicBezTo>
                  <a:pt x="812799" y="2423007"/>
                  <a:pt x="1645613" y="2265989"/>
                  <a:pt x="2346036" y="2336801"/>
                </a:cubicBezTo>
                <a:cubicBezTo>
                  <a:pt x="2330642" y="2677007"/>
                  <a:pt x="2373743" y="2697019"/>
                  <a:pt x="2355271" y="3112656"/>
                </a:cubicBezTo>
                <a:cubicBezTo>
                  <a:pt x="2364507" y="3245044"/>
                  <a:pt x="2717031" y="3066475"/>
                  <a:pt x="3176386" y="3120968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B60EB2-FBD0-4F36-8FA1-AECE0BE0757F}"/>
              </a:ext>
            </a:extLst>
          </p:cNvPr>
          <p:cNvGraphicFramePr>
            <a:graphicFrameLocks noGrp="1"/>
          </p:cNvGraphicFramePr>
          <p:nvPr/>
        </p:nvGraphicFramePr>
        <p:xfrm>
          <a:off x="1762812" y="311084"/>
          <a:ext cx="6300000" cy="63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7500">
                  <a:extLst>
                    <a:ext uri="{9D8B030D-6E8A-4147-A177-3AD203B41FA5}">
                      <a16:colId xmlns:a16="http://schemas.microsoft.com/office/drawing/2014/main" val="63567681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3920892352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643552875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475728766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577855270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91147158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4126349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942415481"/>
                    </a:ext>
                  </a:extLst>
                </a:gridCol>
              </a:tblGrid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357294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3558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806016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86771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82735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6902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22530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8887"/>
                  </a:ext>
                </a:extLst>
              </a:tr>
            </a:tbl>
          </a:graphicData>
        </a:graphic>
      </p:graphicFrame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2AE92A7-C3C4-4129-A72B-2F558FAA74BB}"/>
              </a:ext>
            </a:extLst>
          </p:cNvPr>
          <p:cNvSpPr/>
          <p:nvPr/>
        </p:nvSpPr>
        <p:spPr>
          <a:xfrm flipH="1">
            <a:off x="2623127" y="3580757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7EBCE59-C914-4174-B64E-FD76D0168137}"/>
              </a:ext>
            </a:extLst>
          </p:cNvPr>
          <p:cNvSpPr/>
          <p:nvPr/>
        </p:nvSpPr>
        <p:spPr>
          <a:xfrm flipH="1">
            <a:off x="2915493" y="3639561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92D9A6F-CBAC-44C8-A2C3-303DCE910AD3}"/>
              </a:ext>
            </a:extLst>
          </p:cNvPr>
          <p:cNvSpPr/>
          <p:nvPr/>
        </p:nvSpPr>
        <p:spPr>
          <a:xfrm flipH="1">
            <a:off x="3571274" y="3115431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D9D3CF7-DDF5-4862-B601-6E0C8106DCAF}"/>
              </a:ext>
            </a:extLst>
          </p:cNvPr>
          <p:cNvSpPr/>
          <p:nvPr/>
        </p:nvSpPr>
        <p:spPr>
          <a:xfrm flipH="1">
            <a:off x="3497383" y="280915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416EF56-A110-491F-AF09-C1A9CDACAE19}"/>
              </a:ext>
            </a:extLst>
          </p:cNvPr>
          <p:cNvSpPr/>
          <p:nvPr/>
        </p:nvSpPr>
        <p:spPr>
          <a:xfrm flipH="1">
            <a:off x="3908401" y="4531737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9F4401D-F55A-4BBF-B919-4DB85B194F81}"/>
              </a:ext>
            </a:extLst>
          </p:cNvPr>
          <p:cNvSpPr/>
          <p:nvPr/>
        </p:nvSpPr>
        <p:spPr>
          <a:xfrm flipH="1">
            <a:off x="5110103" y="529724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E3A9A54-9666-47FB-B09A-8140233D8EF9}"/>
              </a:ext>
            </a:extLst>
          </p:cNvPr>
          <p:cNvSpPr/>
          <p:nvPr/>
        </p:nvSpPr>
        <p:spPr>
          <a:xfrm flipH="1">
            <a:off x="3063274" y="395064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Picture 2" descr="Kapcsolódó kép">
            <a:hlinkClick r:id="rId3"/>
            <a:extLst>
              <a:ext uri="{FF2B5EF4-FFF2-40B4-BE49-F238E27FC236}">
                <a16:creationId xmlns:a16="http://schemas.microsoft.com/office/drawing/2014/main" id="{CBFE47CB-7279-485F-B64B-D9452486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553" y="682478"/>
            <a:ext cx="2883959" cy="30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62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838A-DDC3-4420-BF49-3DAFCC89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0"/>
            <a:ext cx="6858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4520CA-7F56-4B53-BB7E-169F6BE8EB8E}"/>
              </a:ext>
            </a:extLst>
          </p:cNvPr>
          <p:cNvSpPr/>
          <p:nvPr/>
        </p:nvSpPr>
        <p:spPr>
          <a:xfrm>
            <a:off x="1764145" y="341746"/>
            <a:ext cx="6289963" cy="4719782"/>
          </a:xfrm>
          <a:custGeom>
            <a:avLst/>
            <a:gdLst>
              <a:gd name="connsiteX0" fmla="*/ 0 w 6363855"/>
              <a:gd name="connsiteY0" fmla="*/ 2022764 h 4378037"/>
              <a:gd name="connsiteX1" fmla="*/ 2013527 w 6363855"/>
              <a:gd name="connsiteY1" fmla="*/ 20874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189019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378037"/>
              <a:gd name="connsiteX1" fmla="*/ 1902691 w 6363855"/>
              <a:gd name="connsiteY1" fmla="*/ 2244437 h 4378037"/>
              <a:gd name="connsiteX2" fmla="*/ 4599709 w 6363855"/>
              <a:gd name="connsiteY2" fmla="*/ 4267200 h 4378037"/>
              <a:gd name="connsiteX3" fmla="*/ 6363855 w 6363855"/>
              <a:gd name="connsiteY3" fmla="*/ 4378037 h 4378037"/>
              <a:gd name="connsiteX4" fmla="*/ 6308436 w 6363855"/>
              <a:gd name="connsiteY4" fmla="*/ 9237 h 4378037"/>
              <a:gd name="connsiteX5" fmla="*/ 36945 w 6363855"/>
              <a:gd name="connsiteY5" fmla="*/ 0 h 4378037"/>
              <a:gd name="connsiteX6" fmla="*/ 0 w 6363855"/>
              <a:gd name="connsiteY6" fmla="*/ 2022764 h 4378037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0 w 6363855"/>
              <a:gd name="connsiteY0" fmla="*/ 2022764 h 4442691"/>
              <a:gd name="connsiteX1" fmla="*/ 1902691 w 6363855"/>
              <a:gd name="connsiteY1" fmla="*/ 2244437 h 4442691"/>
              <a:gd name="connsiteX2" fmla="*/ 4599709 w 6363855"/>
              <a:gd name="connsiteY2" fmla="*/ 4442691 h 4442691"/>
              <a:gd name="connsiteX3" fmla="*/ 6363855 w 6363855"/>
              <a:gd name="connsiteY3" fmla="*/ 4378037 h 4442691"/>
              <a:gd name="connsiteX4" fmla="*/ 6308436 w 6363855"/>
              <a:gd name="connsiteY4" fmla="*/ 9237 h 4442691"/>
              <a:gd name="connsiteX5" fmla="*/ 36945 w 6363855"/>
              <a:gd name="connsiteY5" fmla="*/ 0 h 4442691"/>
              <a:gd name="connsiteX6" fmla="*/ 0 w 6363855"/>
              <a:gd name="connsiteY6" fmla="*/ 2022764 h 4442691"/>
              <a:gd name="connsiteX0" fmla="*/ 18473 w 6326910"/>
              <a:gd name="connsiteY0" fmla="*/ 1570182 h 4442691"/>
              <a:gd name="connsiteX1" fmla="*/ 1865746 w 6326910"/>
              <a:gd name="connsiteY1" fmla="*/ 2244437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4562764 w 6326910"/>
              <a:gd name="connsiteY2" fmla="*/ 4442691 h 4442691"/>
              <a:gd name="connsiteX3" fmla="*/ 6326910 w 6326910"/>
              <a:gd name="connsiteY3" fmla="*/ 4378037 h 4442691"/>
              <a:gd name="connsiteX4" fmla="*/ 6271491 w 6326910"/>
              <a:gd name="connsiteY4" fmla="*/ 9237 h 4442691"/>
              <a:gd name="connsiteX5" fmla="*/ 0 w 6326910"/>
              <a:gd name="connsiteY5" fmla="*/ 0 h 4442691"/>
              <a:gd name="connsiteX6" fmla="*/ 18473 w 6326910"/>
              <a:gd name="connsiteY6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785090 w 6326910"/>
              <a:gd name="connsiteY2" fmla="*/ 1570182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4562764 w 6326910"/>
              <a:gd name="connsiteY3" fmla="*/ 4442691 h 4442691"/>
              <a:gd name="connsiteX4" fmla="*/ 6326910 w 6326910"/>
              <a:gd name="connsiteY4" fmla="*/ 4378037 h 4442691"/>
              <a:gd name="connsiteX5" fmla="*/ 6271491 w 6326910"/>
              <a:gd name="connsiteY5" fmla="*/ 9237 h 4442691"/>
              <a:gd name="connsiteX6" fmla="*/ 0 w 6326910"/>
              <a:gd name="connsiteY6" fmla="*/ 0 h 4442691"/>
              <a:gd name="connsiteX7" fmla="*/ 18473 w 6326910"/>
              <a:gd name="connsiteY7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822036 w 6326910"/>
              <a:gd name="connsiteY3" fmla="*/ 2299855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281381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4562764 w 6326910"/>
              <a:gd name="connsiteY4" fmla="*/ 4442691 h 4442691"/>
              <a:gd name="connsiteX5" fmla="*/ 6326910 w 6326910"/>
              <a:gd name="connsiteY5" fmla="*/ 4378037 h 4442691"/>
              <a:gd name="connsiteX6" fmla="*/ 6271491 w 6326910"/>
              <a:gd name="connsiteY6" fmla="*/ 9237 h 4442691"/>
              <a:gd name="connsiteX7" fmla="*/ 0 w 6326910"/>
              <a:gd name="connsiteY7" fmla="*/ 0 h 4442691"/>
              <a:gd name="connsiteX8" fmla="*/ 18473 w 6326910"/>
              <a:gd name="connsiteY8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73745 w 6326910"/>
              <a:gd name="connsiteY4" fmla="*/ 2346037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82981 w 6326910"/>
              <a:gd name="connsiteY4" fmla="*/ 3131128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4562764 w 6326910"/>
              <a:gd name="connsiteY5" fmla="*/ 4442691 h 4442691"/>
              <a:gd name="connsiteX6" fmla="*/ 6326910 w 6326910"/>
              <a:gd name="connsiteY6" fmla="*/ 4378037 h 4442691"/>
              <a:gd name="connsiteX7" fmla="*/ 6271491 w 6326910"/>
              <a:gd name="connsiteY7" fmla="*/ 9237 h 4442691"/>
              <a:gd name="connsiteX8" fmla="*/ 0 w 6326910"/>
              <a:gd name="connsiteY8" fmla="*/ 0 h 4442691"/>
              <a:gd name="connsiteX9" fmla="*/ 18473 w 6326910"/>
              <a:gd name="connsiteY9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2401454 w 6326910"/>
              <a:gd name="connsiteY5" fmla="*/ 3131128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18473 w 6326910"/>
              <a:gd name="connsiteY0" fmla="*/ 1570182 h 4442691"/>
              <a:gd name="connsiteX1" fmla="*/ 766619 w 6326910"/>
              <a:gd name="connsiteY1" fmla="*/ 1560946 h 4442691"/>
              <a:gd name="connsiteX2" fmla="*/ 803563 w 6326910"/>
              <a:gd name="connsiteY2" fmla="*/ 2299855 h 4442691"/>
              <a:gd name="connsiteX3" fmla="*/ 2346036 w 6326910"/>
              <a:gd name="connsiteY3" fmla="*/ 2336801 h 4442691"/>
              <a:gd name="connsiteX4" fmla="*/ 2355271 w 6326910"/>
              <a:gd name="connsiteY4" fmla="*/ 3112656 h 4442691"/>
              <a:gd name="connsiteX5" fmla="*/ 3241963 w 6326910"/>
              <a:gd name="connsiteY5" fmla="*/ 3177310 h 4442691"/>
              <a:gd name="connsiteX6" fmla="*/ 4562764 w 6326910"/>
              <a:gd name="connsiteY6" fmla="*/ 4442691 h 4442691"/>
              <a:gd name="connsiteX7" fmla="*/ 6326910 w 6326910"/>
              <a:gd name="connsiteY7" fmla="*/ 4378037 h 4442691"/>
              <a:gd name="connsiteX8" fmla="*/ 6271491 w 6326910"/>
              <a:gd name="connsiteY8" fmla="*/ 9237 h 4442691"/>
              <a:gd name="connsiteX9" fmla="*/ 0 w 6326910"/>
              <a:gd name="connsiteY9" fmla="*/ 0 h 4442691"/>
              <a:gd name="connsiteX10" fmla="*/ 18473 w 6326910"/>
              <a:gd name="connsiteY10" fmla="*/ 1570182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333403 w 6326910"/>
              <a:gd name="connsiteY10" fmla="*/ 3268750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39440 w 6326910"/>
              <a:gd name="connsiteY10" fmla="*/ 3730568 h 4442691"/>
              <a:gd name="connsiteX0" fmla="*/ 3241963 w 6326910"/>
              <a:gd name="connsiteY0" fmla="*/ 3177310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442691"/>
              <a:gd name="connsiteX1" fmla="*/ 4562764 w 6326910"/>
              <a:gd name="connsiteY1" fmla="*/ 4442691 h 4442691"/>
              <a:gd name="connsiteX2" fmla="*/ 6326910 w 6326910"/>
              <a:gd name="connsiteY2" fmla="*/ 4378037 h 4442691"/>
              <a:gd name="connsiteX3" fmla="*/ 6271491 w 6326910"/>
              <a:gd name="connsiteY3" fmla="*/ 9237 h 4442691"/>
              <a:gd name="connsiteX4" fmla="*/ 0 w 6326910"/>
              <a:gd name="connsiteY4" fmla="*/ 0 h 4442691"/>
              <a:gd name="connsiteX5" fmla="*/ 18473 w 6326910"/>
              <a:gd name="connsiteY5" fmla="*/ 1570182 h 4442691"/>
              <a:gd name="connsiteX6" fmla="*/ 766619 w 6326910"/>
              <a:gd name="connsiteY6" fmla="*/ 1560946 h 4442691"/>
              <a:gd name="connsiteX7" fmla="*/ 803563 w 6326910"/>
              <a:gd name="connsiteY7" fmla="*/ 2299855 h 4442691"/>
              <a:gd name="connsiteX8" fmla="*/ 2346036 w 6326910"/>
              <a:gd name="connsiteY8" fmla="*/ 2336801 h 4442691"/>
              <a:gd name="connsiteX9" fmla="*/ 2355271 w 6326910"/>
              <a:gd name="connsiteY9" fmla="*/ 3112656 h 4442691"/>
              <a:gd name="connsiteX10" fmla="*/ 3176386 w 6326910"/>
              <a:gd name="connsiteY10" fmla="*/ 3120968 h 4442691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21890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6326910 w 6326910"/>
              <a:gd name="connsiteY2" fmla="*/ 4378037 h 4378037"/>
              <a:gd name="connsiteX3" fmla="*/ 6271491 w 6326910"/>
              <a:gd name="connsiteY3" fmla="*/ 9237 h 4378037"/>
              <a:gd name="connsiteX4" fmla="*/ 0 w 6326910"/>
              <a:gd name="connsiteY4" fmla="*/ 0 h 4378037"/>
              <a:gd name="connsiteX5" fmla="*/ 18473 w 6326910"/>
              <a:gd name="connsiteY5" fmla="*/ 1570182 h 4378037"/>
              <a:gd name="connsiteX6" fmla="*/ 766619 w 6326910"/>
              <a:gd name="connsiteY6" fmla="*/ 1560946 h 4378037"/>
              <a:gd name="connsiteX7" fmla="*/ 803563 w 6326910"/>
              <a:gd name="connsiteY7" fmla="*/ 2299855 h 4378037"/>
              <a:gd name="connsiteX8" fmla="*/ 2346036 w 6326910"/>
              <a:gd name="connsiteY8" fmla="*/ 2336801 h 4378037"/>
              <a:gd name="connsiteX9" fmla="*/ 2355271 w 6326910"/>
              <a:gd name="connsiteY9" fmla="*/ 3112656 h 4378037"/>
              <a:gd name="connsiteX10" fmla="*/ 3176386 w 6326910"/>
              <a:gd name="connsiteY10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3962399 w 6326910"/>
              <a:gd name="connsiteY2" fmla="*/ 3888510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326910"/>
              <a:gd name="connsiteY0" fmla="*/ 3925455 h 4378037"/>
              <a:gd name="connsiteX1" fmla="*/ 3925455 w 6326910"/>
              <a:gd name="connsiteY1" fmla="*/ 3906982 h 4378037"/>
              <a:gd name="connsiteX2" fmla="*/ 4682836 w 6326910"/>
              <a:gd name="connsiteY2" fmla="*/ 3925455 h 4378037"/>
              <a:gd name="connsiteX3" fmla="*/ 6326910 w 6326910"/>
              <a:gd name="connsiteY3" fmla="*/ 4378037 h 4378037"/>
              <a:gd name="connsiteX4" fmla="*/ 6271491 w 6326910"/>
              <a:gd name="connsiteY4" fmla="*/ 9237 h 4378037"/>
              <a:gd name="connsiteX5" fmla="*/ 0 w 6326910"/>
              <a:gd name="connsiteY5" fmla="*/ 0 h 4378037"/>
              <a:gd name="connsiteX6" fmla="*/ 18473 w 6326910"/>
              <a:gd name="connsiteY6" fmla="*/ 1570182 h 4378037"/>
              <a:gd name="connsiteX7" fmla="*/ 766619 w 6326910"/>
              <a:gd name="connsiteY7" fmla="*/ 1560946 h 4378037"/>
              <a:gd name="connsiteX8" fmla="*/ 803563 w 6326910"/>
              <a:gd name="connsiteY8" fmla="*/ 2299855 h 4378037"/>
              <a:gd name="connsiteX9" fmla="*/ 2346036 w 6326910"/>
              <a:gd name="connsiteY9" fmla="*/ 2336801 h 4378037"/>
              <a:gd name="connsiteX10" fmla="*/ 2355271 w 6326910"/>
              <a:gd name="connsiteY10" fmla="*/ 3112656 h 4378037"/>
              <a:gd name="connsiteX11" fmla="*/ 3176386 w 6326910"/>
              <a:gd name="connsiteY11" fmla="*/ 3120968 h 4378037"/>
              <a:gd name="connsiteX0" fmla="*/ 3177309 w 6299201"/>
              <a:gd name="connsiteY0" fmla="*/ 3925455 h 3925455"/>
              <a:gd name="connsiteX1" fmla="*/ 3925455 w 6299201"/>
              <a:gd name="connsiteY1" fmla="*/ 3906982 h 3925455"/>
              <a:gd name="connsiteX2" fmla="*/ 4682836 w 6299201"/>
              <a:gd name="connsiteY2" fmla="*/ 3925455 h 3925455"/>
              <a:gd name="connsiteX3" fmla="*/ 6299201 w 6299201"/>
              <a:gd name="connsiteY3" fmla="*/ 3897747 h 3925455"/>
              <a:gd name="connsiteX4" fmla="*/ 6271491 w 6299201"/>
              <a:gd name="connsiteY4" fmla="*/ 9237 h 3925455"/>
              <a:gd name="connsiteX5" fmla="*/ 0 w 6299201"/>
              <a:gd name="connsiteY5" fmla="*/ 0 h 3925455"/>
              <a:gd name="connsiteX6" fmla="*/ 18473 w 6299201"/>
              <a:gd name="connsiteY6" fmla="*/ 1570182 h 3925455"/>
              <a:gd name="connsiteX7" fmla="*/ 766619 w 6299201"/>
              <a:gd name="connsiteY7" fmla="*/ 1560946 h 3925455"/>
              <a:gd name="connsiteX8" fmla="*/ 803563 w 6299201"/>
              <a:gd name="connsiteY8" fmla="*/ 2299855 h 3925455"/>
              <a:gd name="connsiteX9" fmla="*/ 2346036 w 6299201"/>
              <a:gd name="connsiteY9" fmla="*/ 2336801 h 3925455"/>
              <a:gd name="connsiteX10" fmla="*/ 2355271 w 6299201"/>
              <a:gd name="connsiteY10" fmla="*/ 3112656 h 3925455"/>
              <a:gd name="connsiteX11" fmla="*/ 3176386 w 6299201"/>
              <a:gd name="connsiteY11" fmla="*/ 3120968 h 392545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6271491 w 6271491"/>
              <a:gd name="connsiteY4" fmla="*/ 9237 h 4664365"/>
              <a:gd name="connsiteX5" fmla="*/ 0 w 6271491"/>
              <a:gd name="connsiteY5" fmla="*/ 0 h 4664365"/>
              <a:gd name="connsiteX6" fmla="*/ 18473 w 6271491"/>
              <a:gd name="connsiteY6" fmla="*/ 1570182 h 4664365"/>
              <a:gd name="connsiteX7" fmla="*/ 766619 w 6271491"/>
              <a:gd name="connsiteY7" fmla="*/ 1560946 h 4664365"/>
              <a:gd name="connsiteX8" fmla="*/ 803563 w 6271491"/>
              <a:gd name="connsiteY8" fmla="*/ 2299855 h 4664365"/>
              <a:gd name="connsiteX9" fmla="*/ 2346036 w 6271491"/>
              <a:gd name="connsiteY9" fmla="*/ 2336801 h 4664365"/>
              <a:gd name="connsiteX10" fmla="*/ 2355271 w 6271491"/>
              <a:gd name="connsiteY10" fmla="*/ 3112656 h 4664365"/>
              <a:gd name="connsiteX11" fmla="*/ 3176386 w 6271491"/>
              <a:gd name="connsiteY11" fmla="*/ 3120968 h 4664365"/>
              <a:gd name="connsiteX0" fmla="*/ 3177309 w 6271491"/>
              <a:gd name="connsiteY0" fmla="*/ 3925455 h 4664365"/>
              <a:gd name="connsiteX1" fmla="*/ 3925455 w 6271491"/>
              <a:gd name="connsiteY1" fmla="*/ 3906982 h 4664365"/>
              <a:gd name="connsiteX2" fmla="*/ 4682836 w 6271491"/>
              <a:gd name="connsiteY2" fmla="*/ 3925455 h 4664365"/>
              <a:gd name="connsiteX3" fmla="*/ 4719783 w 6271491"/>
              <a:gd name="connsiteY3" fmla="*/ 4664365 h 4664365"/>
              <a:gd name="connsiteX4" fmla="*/ 4701310 w 6271491"/>
              <a:gd name="connsiteY4" fmla="*/ 4664364 h 4664365"/>
              <a:gd name="connsiteX5" fmla="*/ 6271491 w 6271491"/>
              <a:gd name="connsiteY5" fmla="*/ 9237 h 4664365"/>
              <a:gd name="connsiteX6" fmla="*/ 0 w 6271491"/>
              <a:gd name="connsiteY6" fmla="*/ 0 h 4664365"/>
              <a:gd name="connsiteX7" fmla="*/ 18473 w 6271491"/>
              <a:gd name="connsiteY7" fmla="*/ 1570182 h 4664365"/>
              <a:gd name="connsiteX8" fmla="*/ 766619 w 6271491"/>
              <a:gd name="connsiteY8" fmla="*/ 1560946 h 4664365"/>
              <a:gd name="connsiteX9" fmla="*/ 803563 w 6271491"/>
              <a:gd name="connsiteY9" fmla="*/ 2299855 h 4664365"/>
              <a:gd name="connsiteX10" fmla="*/ 2346036 w 6271491"/>
              <a:gd name="connsiteY10" fmla="*/ 2336801 h 4664365"/>
              <a:gd name="connsiteX11" fmla="*/ 2355271 w 6271491"/>
              <a:gd name="connsiteY11" fmla="*/ 3112656 h 4664365"/>
              <a:gd name="connsiteX12" fmla="*/ 3176386 w 6271491"/>
              <a:gd name="connsiteY12" fmla="*/ 3120968 h 4664365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6271491 w 6271491"/>
              <a:gd name="connsiteY5" fmla="*/ 9237 h 4692073"/>
              <a:gd name="connsiteX6" fmla="*/ 0 w 6271491"/>
              <a:gd name="connsiteY6" fmla="*/ 0 h 4692073"/>
              <a:gd name="connsiteX7" fmla="*/ 18473 w 6271491"/>
              <a:gd name="connsiteY7" fmla="*/ 1570182 h 4692073"/>
              <a:gd name="connsiteX8" fmla="*/ 766619 w 6271491"/>
              <a:gd name="connsiteY8" fmla="*/ 1560946 h 4692073"/>
              <a:gd name="connsiteX9" fmla="*/ 803563 w 6271491"/>
              <a:gd name="connsiteY9" fmla="*/ 2299855 h 4692073"/>
              <a:gd name="connsiteX10" fmla="*/ 2346036 w 6271491"/>
              <a:gd name="connsiteY10" fmla="*/ 2336801 h 4692073"/>
              <a:gd name="connsiteX11" fmla="*/ 2355271 w 6271491"/>
              <a:gd name="connsiteY11" fmla="*/ 3112656 h 4692073"/>
              <a:gd name="connsiteX12" fmla="*/ 3176386 w 6271491"/>
              <a:gd name="connsiteY12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495637 w 6271491"/>
              <a:gd name="connsiteY5" fmla="*/ 4673600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6271491 w 6271491"/>
              <a:gd name="connsiteY6" fmla="*/ 9237 h 4692073"/>
              <a:gd name="connsiteX7" fmla="*/ 0 w 6271491"/>
              <a:gd name="connsiteY7" fmla="*/ 0 h 4692073"/>
              <a:gd name="connsiteX8" fmla="*/ 18473 w 6271491"/>
              <a:gd name="connsiteY8" fmla="*/ 1570182 h 4692073"/>
              <a:gd name="connsiteX9" fmla="*/ 766619 w 6271491"/>
              <a:gd name="connsiteY9" fmla="*/ 1560946 h 4692073"/>
              <a:gd name="connsiteX10" fmla="*/ 803563 w 6271491"/>
              <a:gd name="connsiteY10" fmla="*/ 2299855 h 4692073"/>
              <a:gd name="connsiteX11" fmla="*/ 2346036 w 6271491"/>
              <a:gd name="connsiteY11" fmla="*/ 2336801 h 4692073"/>
              <a:gd name="connsiteX12" fmla="*/ 2355271 w 6271491"/>
              <a:gd name="connsiteY12" fmla="*/ 3112656 h 4692073"/>
              <a:gd name="connsiteX13" fmla="*/ 3176386 w 6271491"/>
              <a:gd name="connsiteY13" fmla="*/ 3120968 h 4692073"/>
              <a:gd name="connsiteX0" fmla="*/ 3177309 w 6271491"/>
              <a:gd name="connsiteY0" fmla="*/ 3925455 h 4692073"/>
              <a:gd name="connsiteX1" fmla="*/ 3925455 w 6271491"/>
              <a:gd name="connsiteY1" fmla="*/ 3906982 h 4692073"/>
              <a:gd name="connsiteX2" fmla="*/ 4682836 w 6271491"/>
              <a:gd name="connsiteY2" fmla="*/ 3925455 h 4692073"/>
              <a:gd name="connsiteX3" fmla="*/ 4719783 w 6271491"/>
              <a:gd name="connsiteY3" fmla="*/ 4664365 h 4692073"/>
              <a:gd name="connsiteX4" fmla="*/ 5532583 w 6271491"/>
              <a:gd name="connsiteY4" fmla="*/ 4692073 h 4692073"/>
              <a:gd name="connsiteX5" fmla="*/ 5523346 w 6271491"/>
              <a:gd name="connsiteY5" fmla="*/ 3953163 h 4692073"/>
              <a:gd name="connsiteX6" fmla="*/ 5504873 w 6271491"/>
              <a:gd name="connsiteY6" fmla="*/ 3906982 h 4692073"/>
              <a:gd name="connsiteX7" fmla="*/ 6271491 w 6271491"/>
              <a:gd name="connsiteY7" fmla="*/ 9237 h 4692073"/>
              <a:gd name="connsiteX8" fmla="*/ 0 w 6271491"/>
              <a:gd name="connsiteY8" fmla="*/ 0 h 4692073"/>
              <a:gd name="connsiteX9" fmla="*/ 18473 w 6271491"/>
              <a:gd name="connsiteY9" fmla="*/ 1570182 h 4692073"/>
              <a:gd name="connsiteX10" fmla="*/ 766619 w 6271491"/>
              <a:gd name="connsiteY10" fmla="*/ 1560946 h 4692073"/>
              <a:gd name="connsiteX11" fmla="*/ 803563 w 6271491"/>
              <a:gd name="connsiteY11" fmla="*/ 2299855 h 4692073"/>
              <a:gd name="connsiteX12" fmla="*/ 2346036 w 6271491"/>
              <a:gd name="connsiteY12" fmla="*/ 2336801 h 4692073"/>
              <a:gd name="connsiteX13" fmla="*/ 2355271 w 6271491"/>
              <a:gd name="connsiteY13" fmla="*/ 3112656 h 4692073"/>
              <a:gd name="connsiteX14" fmla="*/ 3176386 w 6271491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23346 w 6289963"/>
              <a:gd name="connsiteY5" fmla="*/ 3953163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692073"/>
              <a:gd name="connsiteX1" fmla="*/ 3925455 w 6289963"/>
              <a:gd name="connsiteY1" fmla="*/ 3906982 h 4692073"/>
              <a:gd name="connsiteX2" fmla="*/ 4682836 w 6289963"/>
              <a:gd name="connsiteY2" fmla="*/ 3925455 h 4692073"/>
              <a:gd name="connsiteX3" fmla="*/ 4719783 w 6289963"/>
              <a:gd name="connsiteY3" fmla="*/ 4664365 h 4692073"/>
              <a:gd name="connsiteX4" fmla="*/ 5532583 w 6289963"/>
              <a:gd name="connsiteY4" fmla="*/ 4692073 h 4692073"/>
              <a:gd name="connsiteX5" fmla="*/ 5504874 w 6289963"/>
              <a:gd name="connsiteY5" fmla="*/ 3925454 h 4692073"/>
              <a:gd name="connsiteX6" fmla="*/ 6289963 w 6289963"/>
              <a:gd name="connsiteY6" fmla="*/ 3897746 h 4692073"/>
              <a:gd name="connsiteX7" fmla="*/ 6271491 w 6289963"/>
              <a:gd name="connsiteY7" fmla="*/ 9237 h 4692073"/>
              <a:gd name="connsiteX8" fmla="*/ 0 w 6289963"/>
              <a:gd name="connsiteY8" fmla="*/ 0 h 4692073"/>
              <a:gd name="connsiteX9" fmla="*/ 18473 w 6289963"/>
              <a:gd name="connsiteY9" fmla="*/ 1570182 h 4692073"/>
              <a:gd name="connsiteX10" fmla="*/ 766619 w 6289963"/>
              <a:gd name="connsiteY10" fmla="*/ 1560946 h 4692073"/>
              <a:gd name="connsiteX11" fmla="*/ 803563 w 6289963"/>
              <a:gd name="connsiteY11" fmla="*/ 2299855 h 4692073"/>
              <a:gd name="connsiteX12" fmla="*/ 2346036 w 6289963"/>
              <a:gd name="connsiteY12" fmla="*/ 2336801 h 4692073"/>
              <a:gd name="connsiteX13" fmla="*/ 2355271 w 6289963"/>
              <a:gd name="connsiteY13" fmla="*/ 3112656 h 4692073"/>
              <a:gd name="connsiteX14" fmla="*/ 3176386 w 6289963"/>
              <a:gd name="connsiteY14" fmla="*/ 3120968 h 4692073"/>
              <a:gd name="connsiteX0" fmla="*/ 3177309 w 6289963"/>
              <a:gd name="connsiteY0" fmla="*/ 3925455 h 4719782"/>
              <a:gd name="connsiteX1" fmla="*/ 3925455 w 6289963"/>
              <a:gd name="connsiteY1" fmla="*/ 3906982 h 4719782"/>
              <a:gd name="connsiteX2" fmla="*/ 4682836 w 6289963"/>
              <a:gd name="connsiteY2" fmla="*/ 3925455 h 4719782"/>
              <a:gd name="connsiteX3" fmla="*/ 4719783 w 6289963"/>
              <a:gd name="connsiteY3" fmla="*/ 4664365 h 4719782"/>
              <a:gd name="connsiteX4" fmla="*/ 5514110 w 6289963"/>
              <a:gd name="connsiteY4" fmla="*/ 4719782 h 4719782"/>
              <a:gd name="connsiteX5" fmla="*/ 5504874 w 6289963"/>
              <a:gd name="connsiteY5" fmla="*/ 3925454 h 4719782"/>
              <a:gd name="connsiteX6" fmla="*/ 6289963 w 6289963"/>
              <a:gd name="connsiteY6" fmla="*/ 3897746 h 4719782"/>
              <a:gd name="connsiteX7" fmla="*/ 6271491 w 6289963"/>
              <a:gd name="connsiteY7" fmla="*/ 9237 h 4719782"/>
              <a:gd name="connsiteX8" fmla="*/ 0 w 6289963"/>
              <a:gd name="connsiteY8" fmla="*/ 0 h 4719782"/>
              <a:gd name="connsiteX9" fmla="*/ 18473 w 6289963"/>
              <a:gd name="connsiteY9" fmla="*/ 1570182 h 4719782"/>
              <a:gd name="connsiteX10" fmla="*/ 766619 w 6289963"/>
              <a:gd name="connsiteY10" fmla="*/ 1560946 h 4719782"/>
              <a:gd name="connsiteX11" fmla="*/ 803563 w 6289963"/>
              <a:gd name="connsiteY11" fmla="*/ 2299855 h 4719782"/>
              <a:gd name="connsiteX12" fmla="*/ 2346036 w 6289963"/>
              <a:gd name="connsiteY12" fmla="*/ 2336801 h 4719782"/>
              <a:gd name="connsiteX13" fmla="*/ 2355271 w 6289963"/>
              <a:gd name="connsiteY13" fmla="*/ 3112656 h 4719782"/>
              <a:gd name="connsiteX14" fmla="*/ 3176386 w 6289963"/>
              <a:gd name="connsiteY14" fmla="*/ 3120968 h 471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89963" h="4719782">
                <a:moveTo>
                  <a:pt x="3177309" y="3925455"/>
                </a:moveTo>
                <a:cubicBezTo>
                  <a:pt x="3665296" y="3916218"/>
                  <a:pt x="3215794" y="3911600"/>
                  <a:pt x="3925455" y="3906982"/>
                </a:cubicBezTo>
                <a:lnTo>
                  <a:pt x="4682836" y="3925455"/>
                </a:lnTo>
                <a:lnTo>
                  <a:pt x="4719783" y="4664365"/>
                </a:lnTo>
                <a:lnTo>
                  <a:pt x="5514110" y="4719782"/>
                </a:lnTo>
                <a:lnTo>
                  <a:pt x="5504874" y="3925454"/>
                </a:lnTo>
                <a:lnTo>
                  <a:pt x="6289963" y="3897746"/>
                </a:lnTo>
                <a:cubicBezTo>
                  <a:pt x="6283806" y="2601576"/>
                  <a:pt x="6277648" y="1305407"/>
                  <a:pt x="6271491" y="9237"/>
                </a:cubicBezTo>
                <a:lnTo>
                  <a:pt x="0" y="0"/>
                </a:lnTo>
                <a:lnTo>
                  <a:pt x="18473" y="1570182"/>
                </a:lnTo>
                <a:lnTo>
                  <a:pt x="766619" y="1560946"/>
                </a:lnTo>
                <a:cubicBezTo>
                  <a:pt x="894388" y="1560946"/>
                  <a:pt x="780472" y="1764146"/>
                  <a:pt x="803563" y="2299855"/>
                </a:cubicBezTo>
                <a:cubicBezTo>
                  <a:pt x="812799" y="2423007"/>
                  <a:pt x="1645613" y="2265989"/>
                  <a:pt x="2346036" y="2336801"/>
                </a:cubicBezTo>
                <a:cubicBezTo>
                  <a:pt x="2330642" y="2677007"/>
                  <a:pt x="2373743" y="2697019"/>
                  <a:pt x="2355271" y="3112656"/>
                </a:cubicBezTo>
                <a:cubicBezTo>
                  <a:pt x="2364507" y="3245044"/>
                  <a:pt x="2717031" y="3066475"/>
                  <a:pt x="3176386" y="3120968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B60EB2-FBD0-4F36-8FA1-AECE0BE0757F}"/>
              </a:ext>
            </a:extLst>
          </p:cNvPr>
          <p:cNvGraphicFramePr>
            <a:graphicFrameLocks noGrp="1"/>
          </p:cNvGraphicFramePr>
          <p:nvPr/>
        </p:nvGraphicFramePr>
        <p:xfrm>
          <a:off x="1762812" y="311084"/>
          <a:ext cx="6300000" cy="63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7500">
                  <a:extLst>
                    <a:ext uri="{9D8B030D-6E8A-4147-A177-3AD203B41FA5}">
                      <a16:colId xmlns:a16="http://schemas.microsoft.com/office/drawing/2014/main" val="63567681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3920892352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643552875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475728766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577855270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91147158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1641263499"/>
                    </a:ext>
                  </a:extLst>
                </a:gridCol>
                <a:gridCol w="787500">
                  <a:extLst>
                    <a:ext uri="{9D8B030D-6E8A-4147-A177-3AD203B41FA5}">
                      <a16:colId xmlns:a16="http://schemas.microsoft.com/office/drawing/2014/main" val="2942415481"/>
                    </a:ext>
                  </a:extLst>
                </a:gridCol>
              </a:tblGrid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357294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3558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806016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86771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82735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6902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225300"/>
                  </a:ext>
                </a:extLst>
              </a:tr>
              <a:tr h="787500"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8887"/>
                  </a:ext>
                </a:extLst>
              </a:tr>
            </a:tbl>
          </a:graphicData>
        </a:graphic>
      </p:graphicFrame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2AE92A7-C3C4-4129-A72B-2F558FAA74BB}"/>
              </a:ext>
            </a:extLst>
          </p:cNvPr>
          <p:cNvSpPr/>
          <p:nvPr/>
        </p:nvSpPr>
        <p:spPr>
          <a:xfrm flipH="1">
            <a:off x="2623127" y="3580757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7EBCE59-C914-4174-B64E-FD76D0168137}"/>
              </a:ext>
            </a:extLst>
          </p:cNvPr>
          <p:cNvSpPr/>
          <p:nvPr/>
        </p:nvSpPr>
        <p:spPr>
          <a:xfrm flipH="1">
            <a:off x="2915493" y="3639561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92D9A6F-CBAC-44C8-A2C3-303DCE910AD3}"/>
              </a:ext>
            </a:extLst>
          </p:cNvPr>
          <p:cNvSpPr/>
          <p:nvPr/>
        </p:nvSpPr>
        <p:spPr>
          <a:xfrm flipH="1">
            <a:off x="3571274" y="3115431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D9D3CF7-DDF5-4862-B601-6E0C8106DCAF}"/>
              </a:ext>
            </a:extLst>
          </p:cNvPr>
          <p:cNvSpPr/>
          <p:nvPr/>
        </p:nvSpPr>
        <p:spPr>
          <a:xfrm flipH="1">
            <a:off x="3497383" y="280915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416EF56-A110-491F-AF09-C1A9CDACAE19}"/>
              </a:ext>
            </a:extLst>
          </p:cNvPr>
          <p:cNvSpPr/>
          <p:nvPr/>
        </p:nvSpPr>
        <p:spPr>
          <a:xfrm flipH="1">
            <a:off x="3908401" y="4531737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9F4401D-F55A-4BBF-B919-4DB85B194F81}"/>
              </a:ext>
            </a:extLst>
          </p:cNvPr>
          <p:cNvSpPr/>
          <p:nvPr/>
        </p:nvSpPr>
        <p:spPr>
          <a:xfrm flipH="1">
            <a:off x="5110103" y="529724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E3A9A54-9666-47FB-B09A-8140233D8EF9}"/>
              </a:ext>
            </a:extLst>
          </p:cNvPr>
          <p:cNvSpPr/>
          <p:nvPr/>
        </p:nvSpPr>
        <p:spPr>
          <a:xfrm flipH="1">
            <a:off x="3063274" y="3950645"/>
            <a:ext cx="147781" cy="1507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B7E2E3C-32A0-40DC-B36C-15C389DB5AB6}"/>
              </a:ext>
            </a:extLst>
          </p:cNvPr>
          <p:cNvSpPr/>
          <p:nvPr/>
        </p:nvSpPr>
        <p:spPr>
          <a:xfrm flipH="1">
            <a:off x="2770908" y="2809155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3B841A6-E557-4DC7-95FE-708B66340934}"/>
              </a:ext>
            </a:extLst>
          </p:cNvPr>
          <p:cNvSpPr/>
          <p:nvPr/>
        </p:nvSpPr>
        <p:spPr>
          <a:xfrm flipH="1">
            <a:off x="2038039" y="2217959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883834F-65EF-44C4-ADC1-8797EE202DF4}"/>
              </a:ext>
            </a:extLst>
          </p:cNvPr>
          <p:cNvSpPr/>
          <p:nvPr/>
        </p:nvSpPr>
        <p:spPr>
          <a:xfrm flipH="1">
            <a:off x="2118323" y="2992737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C166AC4-0923-4E5D-8447-103A3563EDCF}"/>
              </a:ext>
            </a:extLst>
          </p:cNvPr>
          <p:cNvSpPr/>
          <p:nvPr/>
        </p:nvSpPr>
        <p:spPr>
          <a:xfrm flipH="1">
            <a:off x="4518976" y="4597834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59D1578-643F-4507-BDBB-27820CE0C1E5}"/>
              </a:ext>
            </a:extLst>
          </p:cNvPr>
          <p:cNvSpPr/>
          <p:nvPr/>
        </p:nvSpPr>
        <p:spPr>
          <a:xfrm flipH="1">
            <a:off x="4599260" y="537261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407CCD2D-653F-49C6-96AB-DA79E0F6758F}"/>
              </a:ext>
            </a:extLst>
          </p:cNvPr>
          <p:cNvSpPr/>
          <p:nvPr/>
        </p:nvSpPr>
        <p:spPr>
          <a:xfrm flipH="1">
            <a:off x="5795327" y="5378358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BC5B14B-FA0A-42C3-A381-A9AFB97BA515}"/>
              </a:ext>
            </a:extLst>
          </p:cNvPr>
          <p:cNvSpPr/>
          <p:nvPr/>
        </p:nvSpPr>
        <p:spPr>
          <a:xfrm flipH="1">
            <a:off x="5875611" y="615313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251E477-FC20-4E25-9F4F-CCE0BA7333FA}"/>
              </a:ext>
            </a:extLst>
          </p:cNvPr>
          <p:cNvSpPr/>
          <p:nvPr/>
        </p:nvSpPr>
        <p:spPr>
          <a:xfrm flipH="1">
            <a:off x="2993112" y="444132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73FE7EA-9268-4DA8-8677-29C5580BB7DB}"/>
              </a:ext>
            </a:extLst>
          </p:cNvPr>
          <p:cNvSpPr/>
          <p:nvPr/>
        </p:nvSpPr>
        <p:spPr>
          <a:xfrm flipH="1">
            <a:off x="3073396" y="5216104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B3D8C5DC-F99B-4499-B521-1F1F10D7C995}"/>
              </a:ext>
            </a:extLst>
          </p:cNvPr>
          <p:cNvSpPr/>
          <p:nvPr/>
        </p:nvSpPr>
        <p:spPr>
          <a:xfrm flipH="1">
            <a:off x="1860726" y="5268060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9E22272D-E941-4C07-823C-5ED38223A9E3}"/>
              </a:ext>
            </a:extLst>
          </p:cNvPr>
          <p:cNvSpPr/>
          <p:nvPr/>
        </p:nvSpPr>
        <p:spPr>
          <a:xfrm flipH="1">
            <a:off x="1941010" y="6042838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1DA243A5-CFB7-4E14-BD01-B4BAB5B74E31}"/>
              </a:ext>
            </a:extLst>
          </p:cNvPr>
          <p:cNvSpPr/>
          <p:nvPr/>
        </p:nvSpPr>
        <p:spPr>
          <a:xfrm flipH="1">
            <a:off x="1883864" y="368159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9B345F39-F903-425B-B2E8-725AAFA51A12}"/>
              </a:ext>
            </a:extLst>
          </p:cNvPr>
          <p:cNvSpPr/>
          <p:nvPr/>
        </p:nvSpPr>
        <p:spPr>
          <a:xfrm flipH="1">
            <a:off x="1964148" y="4456370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B06D274-67F6-4F4F-B400-17C7CED46659}"/>
              </a:ext>
            </a:extLst>
          </p:cNvPr>
          <p:cNvSpPr/>
          <p:nvPr/>
        </p:nvSpPr>
        <p:spPr>
          <a:xfrm flipH="1">
            <a:off x="7614178" y="4516693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D5D442B-8723-4C26-9622-D5D004A54DEB}"/>
              </a:ext>
            </a:extLst>
          </p:cNvPr>
          <p:cNvSpPr/>
          <p:nvPr/>
        </p:nvSpPr>
        <p:spPr>
          <a:xfrm flipH="1">
            <a:off x="7694462" y="5291471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401BD78-7136-4ED0-9402-44F539CCE71E}"/>
              </a:ext>
            </a:extLst>
          </p:cNvPr>
          <p:cNvSpPr/>
          <p:nvPr/>
        </p:nvSpPr>
        <p:spPr>
          <a:xfrm flipH="1">
            <a:off x="7311469" y="5249588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7EC6400-E8B1-4787-8C08-013EA6C09E28}"/>
              </a:ext>
            </a:extLst>
          </p:cNvPr>
          <p:cNvSpPr/>
          <p:nvPr/>
        </p:nvSpPr>
        <p:spPr>
          <a:xfrm flipH="1">
            <a:off x="7391753" y="602436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CDD86433-BD36-42FC-9282-E7F055AA89DB}"/>
              </a:ext>
            </a:extLst>
          </p:cNvPr>
          <p:cNvSpPr/>
          <p:nvPr/>
        </p:nvSpPr>
        <p:spPr>
          <a:xfrm flipH="1">
            <a:off x="7509598" y="5513015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1CC66E6E-E32D-4C6B-9232-36A62D8F1CC7}"/>
              </a:ext>
            </a:extLst>
          </p:cNvPr>
          <p:cNvSpPr/>
          <p:nvPr/>
        </p:nvSpPr>
        <p:spPr>
          <a:xfrm flipH="1">
            <a:off x="7761959" y="5531965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ABC1499-19BF-4C9F-8077-B72FC6A28F63}"/>
              </a:ext>
            </a:extLst>
          </p:cNvPr>
          <p:cNvSpPr/>
          <p:nvPr/>
        </p:nvSpPr>
        <p:spPr>
          <a:xfrm flipH="1">
            <a:off x="7553074" y="510113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82068E39-4CC5-406B-A42B-427BCCAB7418}"/>
              </a:ext>
            </a:extLst>
          </p:cNvPr>
          <p:cNvSpPr/>
          <p:nvPr/>
        </p:nvSpPr>
        <p:spPr>
          <a:xfrm flipH="1">
            <a:off x="3834510" y="391056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8BCE54F-8396-4B2F-AF35-94E216457C53}"/>
              </a:ext>
            </a:extLst>
          </p:cNvPr>
          <p:cNvSpPr/>
          <p:nvPr/>
        </p:nvSpPr>
        <p:spPr>
          <a:xfrm flipH="1">
            <a:off x="3506975" y="3564194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EAE7647-1BB5-40AF-96AC-F50637C12A75}"/>
              </a:ext>
            </a:extLst>
          </p:cNvPr>
          <p:cNvSpPr/>
          <p:nvPr/>
        </p:nvSpPr>
        <p:spPr>
          <a:xfrm flipH="1">
            <a:off x="3552315" y="391056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6E792001-3C05-4E29-89E5-B7CF4CD56659}"/>
              </a:ext>
            </a:extLst>
          </p:cNvPr>
          <p:cNvSpPr/>
          <p:nvPr/>
        </p:nvSpPr>
        <p:spPr>
          <a:xfrm flipH="1">
            <a:off x="7768352" y="4739791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CF2E88A3-4B3D-4EAF-B61B-576A5164752E}"/>
              </a:ext>
            </a:extLst>
          </p:cNvPr>
          <p:cNvSpPr/>
          <p:nvPr/>
        </p:nvSpPr>
        <p:spPr>
          <a:xfrm flipH="1">
            <a:off x="3830028" y="6136131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98CC69E2-0DC2-42E2-AE1D-58A40FB9381B}"/>
              </a:ext>
            </a:extLst>
          </p:cNvPr>
          <p:cNvSpPr/>
          <p:nvPr/>
        </p:nvSpPr>
        <p:spPr>
          <a:xfrm flipH="1">
            <a:off x="3506974" y="615313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7B63CED-2D13-4D04-9DC5-45239ADD8974}"/>
              </a:ext>
            </a:extLst>
          </p:cNvPr>
          <p:cNvSpPr/>
          <p:nvPr/>
        </p:nvSpPr>
        <p:spPr>
          <a:xfrm flipH="1">
            <a:off x="3688640" y="594579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76EE6A41-786E-4913-AACA-D04ADACD7F94}"/>
              </a:ext>
            </a:extLst>
          </p:cNvPr>
          <p:cNvSpPr/>
          <p:nvPr/>
        </p:nvSpPr>
        <p:spPr>
          <a:xfrm flipH="1">
            <a:off x="4611032" y="608232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62E6711-3291-49F7-82EE-1BCE15F7FEE7}"/>
              </a:ext>
            </a:extLst>
          </p:cNvPr>
          <p:cNvSpPr/>
          <p:nvPr/>
        </p:nvSpPr>
        <p:spPr>
          <a:xfrm flipH="1">
            <a:off x="4469644" y="5891987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2640A265-E0A7-4B9F-9930-EE680868BCF6}"/>
              </a:ext>
            </a:extLst>
          </p:cNvPr>
          <p:cNvSpPr/>
          <p:nvPr/>
        </p:nvSpPr>
        <p:spPr>
          <a:xfrm flipH="1">
            <a:off x="3101721" y="6153136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5CE4BAB-2207-4585-B191-BEE044A40299}"/>
              </a:ext>
            </a:extLst>
          </p:cNvPr>
          <p:cNvSpPr/>
          <p:nvPr/>
        </p:nvSpPr>
        <p:spPr>
          <a:xfrm flipH="1">
            <a:off x="2659456" y="604992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B59E0664-B779-46F4-BFA5-90B98BEC6208}"/>
              </a:ext>
            </a:extLst>
          </p:cNvPr>
          <p:cNvSpPr/>
          <p:nvPr/>
        </p:nvSpPr>
        <p:spPr>
          <a:xfrm flipH="1">
            <a:off x="5456002" y="4597834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D63285A-FADE-46A5-98E9-3CF8D97C10A7}"/>
              </a:ext>
            </a:extLst>
          </p:cNvPr>
          <p:cNvSpPr/>
          <p:nvPr/>
        </p:nvSpPr>
        <p:spPr>
          <a:xfrm flipH="1">
            <a:off x="5064576" y="4667427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BA001F63-C55D-4921-AA95-FBEA362D933C}"/>
              </a:ext>
            </a:extLst>
          </p:cNvPr>
          <p:cNvSpPr/>
          <p:nvPr/>
        </p:nvSpPr>
        <p:spPr>
          <a:xfrm flipH="1">
            <a:off x="3883895" y="5179022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1FCA2EEE-E069-4D83-A44D-B708A767A871}"/>
              </a:ext>
            </a:extLst>
          </p:cNvPr>
          <p:cNvSpPr/>
          <p:nvPr/>
        </p:nvSpPr>
        <p:spPr>
          <a:xfrm flipH="1">
            <a:off x="4320847" y="5201637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C189F593-0CF0-420E-959C-D7CA8304EC4F}"/>
              </a:ext>
            </a:extLst>
          </p:cNvPr>
          <p:cNvSpPr/>
          <p:nvPr/>
        </p:nvSpPr>
        <p:spPr>
          <a:xfrm flipH="1">
            <a:off x="2111929" y="3252354"/>
            <a:ext cx="147781" cy="15073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7DC39-B64D-46CA-8321-0D77A811E541}"/>
              </a:ext>
            </a:extLst>
          </p:cNvPr>
          <p:cNvGraphicFramePr>
            <a:graphicFrameLocks noGrp="1"/>
          </p:cNvGraphicFramePr>
          <p:nvPr/>
        </p:nvGraphicFramePr>
        <p:xfrm>
          <a:off x="8977745" y="624939"/>
          <a:ext cx="2922104" cy="3487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104">
                  <a:extLst>
                    <a:ext uri="{9D8B030D-6E8A-4147-A177-3AD203B41FA5}">
                      <a16:colId xmlns:a16="http://schemas.microsoft.com/office/drawing/2014/main" val="2981936131"/>
                    </a:ext>
                  </a:extLst>
                </a:gridCol>
              </a:tblGrid>
              <a:tr h="87187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7/5 = 1.4 </a:t>
                      </a:r>
                      <a:r>
                        <a:rPr lang="en-US" sz="1800" b="0" dirty="0" err="1">
                          <a:solidFill>
                            <a:schemeClr val="bg1"/>
                          </a:solidFill>
                        </a:rPr>
                        <a:t>denzit</a:t>
                      </a:r>
                      <a:r>
                        <a:rPr lang="hu-HU" sz="1800" b="0" dirty="0">
                          <a:solidFill>
                            <a:schemeClr val="bg1"/>
                          </a:solidFill>
                        </a:rPr>
                        <a:t>ás (</a:t>
                      </a:r>
                      <a:r>
                        <a:rPr lang="hu-HU" sz="1800" b="0" i="1" dirty="0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hu-HU" sz="18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44356"/>
                  </a:ext>
                </a:extLst>
              </a:tr>
              <a:tr h="871877"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>
                          <a:solidFill>
                            <a:schemeClr val="bg1"/>
                          </a:solidFill>
                        </a:rPr>
                        <a:t>Σ</a:t>
                      </a: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 = </a:t>
                      </a:r>
                      <a:r>
                        <a:rPr lang="hu-HU" sz="1800" b="1" i="1" dirty="0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 * </a:t>
                      </a:r>
                      <a:r>
                        <a:rPr lang="hu-HU" sz="1800" b="1" i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hu-HU" sz="1800" b="1" i="1" baseline="-25000" dirty="0" err="1">
                          <a:solidFill>
                            <a:schemeClr val="bg1"/>
                          </a:solidFill>
                        </a:rPr>
                        <a:t>sq</a:t>
                      </a:r>
                      <a:r>
                        <a:rPr lang="hu-HU" sz="1800" b="1" i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hu-HU" sz="1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72191"/>
                  </a:ext>
                </a:extLst>
              </a:tr>
              <a:tr h="871877"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7/5 * 31 =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43.4</a:t>
                      </a:r>
                      <a:endParaRPr lang="hu-HU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485277"/>
                  </a:ext>
                </a:extLst>
              </a:tr>
              <a:tr h="871877"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7 + (7/5 * 26)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 = 43.4</a:t>
                      </a:r>
                      <a:endParaRPr lang="hu-HU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0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 of concept map development">
            <a:extLst>
              <a:ext uri="{FF2B5EF4-FFF2-40B4-BE49-F238E27FC236}">
                <a16:creationId xmlns:a16="http://schemas.microsoft.com/office/drawing/2014/main" id="{B59851A7-1789-3FD1-54C9-25658645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72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y of species distribution models | ConservationBytes.com">
            <a:extLst>
              <a:ext uri="{FF2B5EF4-FFF2-40B4-BE49-F238E27FC236}">
                <a16:creationId xmlns:a16="http://schemas.microsoft.com/office/drawing/2014/main" id="{932E62FF-F253-A6A5-5BEE-AECF7F52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704850"/>
            <a:ext cx="80962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75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0EF0B-1773-4748-98B1-E1AA049AC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94"/>
          <a:stretch/>
        </p:blipFill>
        <p:spPr>
          <a:xfrm>
            <a:off x="414688" y="1541719"/>
            <a:ext cx="11149969" cy="45507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D95065-3472-47B5-B705-6081951B2E36}"/>
              </a:ext>
            </a:extLst>
          </p:cNvPr>
          <p:cNvSpPr/>
          <p:nvPr/>
        </p:nvSpPr>
        <p:spPr>
          <a:xfrm>
            <a:off x="3868478" y="1098697"/>
            <a:ext cx="4242391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Feketerigó (</a:t>
            </a:r>
            <a:r>
              <a:rPr lang="hu-HU" sz="2200" i="1" dirty="0"/>
              <a:t>Turdus merula</a:t>
            </a:r>
            <a:r>
              <a:rPr lang="hu-HU" sz="2200" dirty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85886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13CD8-D5E0-4A7C-8FC0-33D942CE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396368"/>
            <a:ext cx="10164725" cy="6461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FEC32E-C313-46E9-94A6-62682970CA8F}"/>
              </a:ext>
            </a:extLst>
          </p:cNvPr>
          <p:cNvSpPr/>
          <p:nvPr/>
        </p:nvSpPr>
        <p:spPr>
          <a:xfrm>
            <a:off x="1222744" y="2222204"/>
            <a:ext cx="4242391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 feketerigó </a:t>
            </a:r>
            <a:r>
              <a:rPr lang="hu-HU" dirty="0" err="1"/>
              <a:t>prediktált</a:t>
            </a:r>
            <a:r>
              <a:rPr lang="hu-HU" dirty="0"/>
              <a:t> relatív </a:t>
            </a:r>
            <a:r>
              <a:rPr lang="hu-HU" dirty="0" err="1"/>
              <a:t>abundanciája</a:t>
            </a:r>
            <a:r>
              <a:rPr lang="hu-HU" dirty="0"/>
              <a:t> Romániában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93915-9009-4E00-86A4-A9665778E4F1}"/>
              </a:ext>
            </a:extLst>
          </p:cNvPr>
          <p:cNvSpPr/>
          <p:nvPr/>
        </p:nvSpPr>
        <p:spPr>
          <a:xfrm>
            <a:off x="5989674" y="2222204"/>
            <a:ext cx="4242391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 feketerigó jelenlétének valószínűsége Romániában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8B2A2-B452-4F86-B13B-87F3F885CF43}"/>
              </a:ext>
            </a:extLst>
          </p:cNvPr>
          <p:cNvSpPr/>
          <p:nvPr/>
        </p:nvSpPr>
        <p:spPr>
          <a:xfrm>
            <a:off x="3868478" y="1098697"/>
            <a:ext cx="4242391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Feketerigó (</a:t>
            </a:r>
            <a:r>
              <a:rPr lang="hu-HU" sz="2200" i="1" dirty="0"/>
              <a:t>Turdus merula</a:t>
            </a:r>
            <a:r>
              <a:rPr lang="hu-HU" sz="2200" dirty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57565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9F624-9633-4ABE-9AB5-45F44FF76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85" y="1765005"/>
            <a:ext cx="10240744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3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0078B-28E7-4890-A911-36595CC62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/>
          <a:stretch/>
        </p:blipFill>
        <p:spPr>
          <a:xfrm>
            <a:off x="999460" y="627320"/>
            <a:ext cx="10760149" cy="5902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991D97-3A27-4CDF-A690-C5E76BC36723}"/>
              </a:ext>
            </a:extLst>
          </p:cNvPr>
          <p:cNvSpPr/>
          <p:nvPr/>
        </p:nvSpPr>
        <p:spPr>
          <a:xfrm>
            <a:off x="1222744" y="2317897"/>
            <a:ext cx="4486940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 havasi pityer </a:t>
            </a:r>
            <a:r>
              <a:rPr lang="hu-HU" dirty="0" err="1"/>
              <a:t>prediktált</a:t>
            </a:r>
            <a:r>
              <a:rPr lang="hu-HU" dirty="0"/>
              <a:t> relatív </a:t>
            </a:r>
            <a:r>
              <a:rPr lang="hu-HU" dirty="0" err="1"/>
              <a:t>abundanciája</a:t>
            </a:r>
            <a:r>
              <a:rPr lang="hu-HU" dirty="0"/>
              <a:t> Romániában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90494E-EADD-47F8-9365-F1A9944B5B93}"/>
              </a:ext>
            </a:extLst>
          </p:cNvPr>
          <p:cNvSpPr/>
          <p:nvPr/>
        </p:nvSpPr>
        <p:spPr>
          <a:xfrm>
            <a:off x="5989674" y="2317897"/>
            <a:ext cx="4242391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 </a:t>
            </a:r>
            <a:r>
              <a:rPr lang="en-US" dirty="0" err="1"/>
              <a:t>havasi</a:t>
            </a:r>
            <a:r>
              <a:rPr lang="en-US" dirty="0"/>
              <a:t> </a:t>
            </a:r>
            <a:r>
              <a:rPr lang="en-US" dirty="0" err="1"/>
              <a:t>pityer</a:t>
            </a:r>
            <a:r>
              <a:rPr lang="en-US" dirty="0"/>
              <a:t> </a:t>
            </a:r>
            <a:r>
              <a:rPr lang="hu-HU" dirty="0"/>
              <a:t>jelenlétének valószínűsége Romániában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57127-D129-4753-8386-4FD7CD1740F7}"/>
              </a:ext>
            </a:extLst>
          </p:cNvPr>
          <p:cNvSpPr/>
          <p:nvPr/>
        </p:nvSpPr>
        <p:spPr>
          <a:xfrm>
            <a:off x="3147238" y="1194390"/>
            <a:ext cx="5986130" cy="6379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Havasi</a:t>
            </a:r>
            <a:r>
              <a:rPr lang="en-US" sz="2200" dirty="0"/>
              <a:t> </a:t>
            </a:r>
            <a:r>
              <a:rPr lang="en-US" sz="2200" dirty="0" err="1"/>
              <a:t>pityer</a:t>
            </a:r>
            <a:r>
              <a:rPr lang="en-US" sz="2200" dirty="0"/>
              <a:t> </a:t>
            </a:r>
            <a:r>
              <a:rPr lang="hu-HU" sz="2200" dirty="0"/>
              <a:t>(</a:t>
            </a:r>
            <a:r>
              <a:rPr lang="en-US" sz="2200" i="1" dirty="0"/>
              <a:t>Anthus </a:t>
            </a:r>
            <a:r>
              <a:rPr lang="en-US" sz="2200" i="1" dirty="0" err="1"/>
              <a:t>spinoletta</a:t>
            </a:r>
            <a:r>
              <a:rPr lang="hu-HU" sz="2200" dirty="0"/>
              <a:t>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71576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50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201058"/>
            <a:ext cx="11445793" cy="6455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59F44-3ECA-4845-98FC-C49AE2F2E545}"/>
              </a:ext>
            </a:extLst>
          </p:cNvPr>
          <p:cNvSpPr/>
          <p:nvPr/>
        </p:nvSpPr>
        <p:spPr>
          <a:xfrm>
            <a:off x="7755875" y="881349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190041"/>
            <a:ext cx="11445793" cy="6455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59F44-3ECA-4845-98FC-C49AE2F2E545}"/>
              </a:ext>
            </a:extLst>
          </p:cNvPr>
          <p:cNvSpPr/>
          <p:nvPr/>
        </p:nvSpPr>
        <p:spPr>
          <a:xfrm>
            <a:off x="7755875" y="881349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EF63CC-CF0A-48DD-AD4A-3B2CD140F0E7}"/>
              </a:ext>
            </a:extLst>
          </p:cNvPr>
          <p:cNvSpPr/>
          <p:nvPr/>
        </p:nvSpPr>
        <p:spPr>
          <a:xfrm>
            <a:off x="6030634" y="1933460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6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190041"/>
            <a:ext cx="11445793" cy="6455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59F44-3ECA-4845-98FC-C49AE2F2E545}"/>
              </a:ext>
            </a:extLst>
          </p:cNvPr>
          <p:cNvSpPr/>
          <p:nvPr/>
        </p:nvSpPr>
        <p:spPr>
          <a:xfrm>
            <a:off x="7755875" y="881349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EF63CC-CF0A-48DD-AD4A-3B2CD140F0E7}"/>
              </a:ext>
            </a:extLst>
          </p:cNvPr>
          <p:cNvSpPr/>
          <p:nvPr/>
        </p:nvSpPr>
        <p:spPr>
          <a:xfrm>
            <a:off x="6030634" y="1933460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5E7B81-9E3B-4254-AF2C-52674BCA8B68}"/>
              </a:ext>
            </a:extLst>
          </p:cNvPr>
          <p:cNvSpPr/>
          <p:nvPr/>
        </p:nvSpPr>
        <p:spPr>
          <a:xfrm>
            <a:off x="3194892" y="1933460"/>
            <a:ext cx="2901108" cy="201057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190041"/>
            <a:ext cx="11445793" cy="6455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59F44-3ECA-4845-98FC-C49AE2F2E545}"/>
              </a:ext>
            </a:extLst>
          </p:cNvPr>
          <p:cNvSpPr/>
          <p:nvPr/>
        </p:nvSpPr>
        <p:spPr>
          <a:xfrm>
            <a:off x="7755875" y="881349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EF63CC-CF0A-48DD-AD4A-3B2CD140F0E7}"/>
              </a:ext>
            </a:extLst>
          </p:cNvPr>
          <p:cNvSpPr/>
          <p:nvPr/>
        </p:nvSpPr>
        <p:spPr>
          <a:xfrm>
            <a:off x="6030634" y="1933460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5E7B81-9E3B-4254-AF2C-52674BCA8B68}"/>
              </a:ext>
            </a:extLst>
          </p:cNvPr>
          <p:cNvSpPr/>
          <p:nvPr/>
        </p:nvSpPr>
        <p:spPr>
          <a:xfrm>
            <a:off x="3194892" y="1933460"/>
            <a:ext cx="2901108" cy="201057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28CD31-13FA-4EC3-92D6-87FF9246C713}"/>
              </a:ext>
            </a:extLst>
          </p:cNvPr>
          <p:cNvSpPr/>
          <p:nvPr/>
        </p:nvSpPr>
        <p:spPr>
          <a:xfrm rot="20777395">
            <a:off x="340054" y="4224968"/>
            <a:ext cx="6226001" cy="2104223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95032-0009-45E2-B5AC-F0901DDEF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895" b="10428"/>
          <a:stretch/>
        </p:blipFill>
        <p:spPr>
          <a:xfrm>
            <a:off x="373103" y="179024"/>
            <a:ext cx="11445793" cy="6455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59F44-3ECA-4845-98FC-C49AE2F2E545}"/>
              </a:ext>
            </a:extLst>
          </p:cNvPr>
          <p:cNvSpPr/>
          <p:nvPr/>
        </p:nvSpPr>
        <p:spPr>
          <a:xfrm>
            <a:off x="7755875" y="881349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EF63CC-CF0A-48DD-AD4A-3B2CD140F0E7}"/>
              </a:ext>
            </a:extLst>
          </p:cNvPr>
          <p:cNvSpPr/>
          <p:nvPr/>
        </p:nvSpPr>
        <p:spPr>
          <a:xfrm>
            <a:off x="6030634" y="1933460"/>
            <a:ext cx="3756752" cy="2104222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5E7B81-9E3B-4254-AF2C-52674BCA8B68}"/>
              </a:ext>
            </a:extLst>
          </p:cNvPr>
          <p:cNvSpPr/>
          <p:nvPr/>
        </p:nvSpPr>
        <p:spPr>
          <a:xfrm>
            <a:off x="3194892" y="1933460"/>
            <a:ext cx="2901108" cy="201057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28CD31-13FA-4EC3-92D6-87FF9246C713}"/>
              </a:ext>
            </a:extLst>
          </p:cNvPr>
          <p:cNvSpPr/>
          <p:nvPr/>
        </p:nvSpPr>
        <p:spPr>
          <a:xfrm rot="20777395">
            <a:off x="340054" y="4224968"/>
            <a:ext cx="6226001" cy="2104223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34B557-641D-46BD-8043-89EC78BEE4AB}"/>
              </a:ext>
            </a:extLst>
          </p:cNvPr>
          <p:cNvSpPr/>
          <p:nvPr/>
        </p:nvSpPr>
        <p:spPr>
          <a:xfrm>
            <a:off x="9353320" y="4704202"/>
            <a:ext cx="1663547" cy="1399143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/>
              <a:t>~24</a:t>
            </a:r>
          </a:p>
        </p:txBody>
      </p:sp>
    </p:spTree>
    <p:extLst>
      <p:ext uri="{BB962C8B-B14F-4D97-AF65-F5344CB8AC3E}">
        <p14:creationId xmlns:p14="http://schemas.microsoft.com/office/powerpoint/2010/main" val="428874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8362-5CFE-404F-AA9F-FF238211F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75" y="303117"/>
            <a:ext cx="9377649" cy="62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3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602</Words>
  <Application>Microsoft Office PowerPoint</Application>
  <PresentationFormat>Widescreen</PresentationFormat>
  <Paragraphs>144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Mintavételezési és adatfeldolgozási alapelvek</vt:lpstr>
      <vt:lpstr>Mesterségem címere…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Milyen megszorításokkal dolgozunk?</vt:lpstr>
      <vt:lpstr>PowerPoint Presentation</vt:lpstr>
      <vt:lpstr>PowerPoint Presentation</vt:lpstr>
      <vt:lpstr>Standardizálás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Mezei pacsirta (Alauda arvensis)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Attila Marton</dc:creator>
  <cp:lastModifiedBy>Attila Marton</cp:lastModifiedBy>
  <cp:revision>1</cp:revision>
  <dcterms:created xsi:type="dcterms:W3CDTF">2026-03-03T18:10:25Z</dcterms:created>
  <dcterms:modified xsi:type="dcterms:W3CDTF">2026-03-04T16:06:39Z</dcterms:modified>
</cp:coreProperties>
</file>