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9" r:id="rId4"/>
    <p:sldId id="282" r:id="rId5"/>
    <p:sldId id="280" r:id="rId6"/>
    <p:sldId id="286" r:id="rId7"/>
    <p:sldId id="288" r:id="rId8"/>
    <p:sldId id="308" r:id="rId9"/>
    <p:sldId id="305" r:id="rId10"/>
    <p:sldId id="306" r:id="rId11"/>
    <p:sldId id="307" r:id="rId12"/>
    <p:sldId id="309" r:id="rId13"/>
    <p:sldId id="311" r:id="rId14"/>
    <p:sldId id="312" r:id="rId15"/>
    <p:sldId id="313" r:id="rId16"/>
    <p:sldId id="257" r:id="rId17"/>
    <p:sldId id="314" r:id="rId18"/>
    <p:sldId id="315" r:id="rId19"/>
    <p:sldId id="316" r:id="rId20"/>
    <p:sldId id="317" r:id="rId21"/>
    <p:sldId id="318" r:id="rId22"/>
    <p:sldId id="319" r:id="rId23"/>
    <p:sldId id="320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AF871-8882-4B99-8684-C781DA542FF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83D4D3-947E-42E4-90CC-3AC67360BA21}">
      <dgm:prSet phldrT="[Text]" custT="1"/>
      <dgm:spPr/>
      <dgm:t>
        <a:bodyPr/>
        <a:lstStyle/>
        <a:p>
          <a:endParaRPr lang="en-US" sz="1800" dirty="0">
            <a:latin typeface="Bahnschrift" panose="020B0502040204020203" pitchFamily="34" charset="0"/>
          </a:endParaRPr>
        </a:p>
      </dgm:t>
    </dgm:pt>
    <dgm:pt modelId="{7CE05BA7-D531-4566-A322-C6E09A9155ED}" type="parTrans" cxnId="{D231151D-E7C4-46F1-B5E3-52D47DCD28F7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AE1C00BF-0798-466D-A877-935EE966FA0A}" type="sibTrans" cxnId="{D231151D-E7C4-46F1-B5E3-52D47DCD28F7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E6DFE9C2-CD5D-4574-BC83-0A09C3AE8384}">
      <dgm:prSet phldrT="[Text]" custT="1"/>
      <dgm:spPr/>
      <dgm:t>
        <a:bodyPr/>
        <a:lstStyle/>
        <a:p>
          <a:r>
            <a:rPr lang="hu-HU" sz="2000" dirty="0" err="1">
              <a:latin typeface="Bahnschrift" panose="020B0502040204020203" pitchFamily="34" charset="0"/>
            </a:rPr>
            <a:t>Ramsari</a:t>
          </a:r>
          <a:r>
            <a:rPr lang="hu-HU" sz="2000" dirty="0">
              <a:latin typeface="Bahnschrift" panose="020B0502040204020203" pitchFamily="34" charset="0"/>
            </a:rPr>
            <a:t> Egyezmény</a:t>
          </a:r>
          <a:endParaRPr lang="en-US" sz="2000" dirty="0">
            <a:latin typeface="Bahnschrift" panose="020B0502040204020203" pitchFamily="34" charset="0"/>
          </a:endParaRPr>
        </a:p>
      </dgm:t>
    </dgm:pt>
    <dgm:pt modelId="{C44DC23A-4CCE-472D-9E42-9437ADC17845}" type="parTrans" cxnId="{17A09E46-6064-45C5-AE27-F94C4B4454C0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7CA9CB5A-5940-40EB-9292-C9F2B18E5D33}" type="sibTrans" cxnId="{17A09E46-6064-45C5-AE27-F94C4B4454C0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3ACDCD94-7565-461D-B526-75708395CFC9}">
      <dgm:prSet phldrT="[Text]" custT="1"/>
      <dgm:spPr/>
      <dgm:t>
        <a:bodyPr/>
        <a:lstStyle/>
        <a:p>
          <a:r>
            <a:rPr lang="hu-HU" sz="2000" dirty="0">
              <a:latin typeface="Bahnschrift" panose="020B0502040204020203" pitchFamily="34" charset="0"/>
            </a:rPr>
            <a:t>Washingtoni Egyezmény</a:t>
          </a:r>
          <a:endParaRPr lang="en-US" sz="2000" dirty="0">
            <a:latin typeface="Bahnschrift" panose="020B0502040204020203" pitchFamily="34" charset="0"/>
          </a:endParaRPr>
        </a:p>
      </dgm:t>
    </dgm:pt>
    <dgm:pt modelId="{44E7EAA7-A35A-46C6-B251-3C6653BB181A}" type="parTrans" cxnId="{1BC9582B-452C-4233-89D3-26ECA353CF2D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09C1C20B-9B57-439D-B530-937B74DCB2D4}" type="sibTrans" cxnId="{1BC9582B-452C-4233-89D3-26ECA353CF2D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DC7F4F4E-5B09-4145-AA03-120B715456F0}">
      <dgm:prSet phldrT="[Text]" custT="1"/>
      <dgm:spPr/>
      <dgm:t>
        <a:bodyPr/>
        <a:lstStyle/>
        <a:p>
          <a:endParaRPr lang="en-US" sz="1800" dirty="0">
            <a:latin typeface="Bahnschrift" panose="020B0502040204020203" pitchFamily="34" charset="0"/>
          </a:endParaRPr>
        </a:p>
      </dgm:t>
    </dgm:pt>
    <dgm:pt modelId="{49787838-F5F4-435C-80DF-3BAEA0B42C94}" type="parTrans" cxnId="{F2D0743D-ABAF-4F7E-A077-7EDCDA138204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2AE05AC7-8928-41F7-8278-4F63D72554C3}" type="sibTrans" cxnId="{F2D0743D-ABAF-4F7E-A077-7EDCDA138204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160337A0-F710-4CDB-A731-FE329287492D}">
      <dgm:prSet phldrT="[Text]" custT="1"/>
      <dgm:spPr/>
      <dgm:t>
        <a:bodyPr/>
        <a:lstStyle/>
        <a:p>
          <a:r>
            <a:rPr lang="hu-HU" sz="2000" dirty="0">
              <a:latin typeface="Bahnschrift" panose="020B0502040204020203" pitchFamily="34" charset="0"/>
            </a:rPr>
            <a:t>Madárvédelmi Irányelv</a:t>
          </a:r>
          <a:endParaRPr lang="en-US" sz="2000" dirty="0">
            <a:latin typeface="Bahnschrift" panose="020B0502040204020203" pitchFamily="34" charset="0"/>
          </a:endParaRPr>
        </a:p>
      </dgm:t>
    </dgm:pt>
    <dgm:pt modelId="{BA8BDDAB-C395-4012-A502-CD148F81157C}" type="parTrans" cxnId="{641FF1F5-6010-4B98-85F0-FBB1B9495A2C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61FCC4AE-3374-4E21-AFF3-4A665D5500A3}" type="sibTrans" cxnId="{641FF1F5-6010-4B98-85F0-FBB1B9495A2C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709F4F96-585C-41B1-BC03-97B59855F4BE}">
      <dgm:prSet phldrT="[Text]" custT="1"/>
      <dgm:spPr/>
      <dgm:t>
        <a:bodyPr/>
        <a:lstStyle/>
        <a:p>
          <a:r>
            <a:rPr lang="hu-HU" sz="2000" dirty="0">
              <a:latin typeface="Bahnschrift" panose="020B0502040204020203" pitchFamily="34" charset="0"/>
            </a:rPr>
            <a:t>Élőhelyvédelmi Irányelv</a:t>
          </a:r>
          <a:endParaRPr lang="en-US" sz="2000" dirty="0">
            <a:latin typeface="Bahnschrift" panose="020B0502040204020203" pitchFamily="34" charset="0"/>
          </a:endParaRPr>
        </a:p>
      </dgm:t>
    </dgm:pt>
    <dgm:pt modelId="{C6EE734B-73AE-4254-A6B8-733A105C6AA6}" type="parTrans" cxnId="{3B771823-7820-4885-AC84-7A18E75516B6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637C5CC3-B8F3-431C-A3C8-004DC89A0002}" type="sibTrans" cxnId="{3B771823-7820-4885-AC84-7A18E75516B6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F069F7A5-6CAE-4179-B0E8-BB51586D7E2F}">
      <dgm:prSet phldrT="[Text]" custT="1"/>
      <dgm:spPr/>
      <dgm:t>
        <a:bodyPr/>
        <a:lstStyle/>
        <a:p>
          <a:endParaRPr lang="en-US" sz="1800" dirty="0">
            <a:latin typeface="Bahnschrift" panose="020B0502040204020203" pitchFamily="34" charset="0"/>
          </a:endParaRPr>
        </a:p>
      </dgm:t>
    </dgm:pt>
    <dgm:pt modelId="{BFABDF69-59E9-4293-A153-BB42FF11821C}" type="parTrans" cxnId="{178C1CD1-5C24-41E7-AB1F-67B10E1C171D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0F955AA4-86CB-4690-BE57-6D1BD061F577}" type="sibTrans" cxnId="{178C1CD1-5C24-41E7-AB1F-67B10E1C171D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A7F997FC-5C9B-450A-8F39-214EDB2FF4C7}">
      <dgm:prSet phldrT="[Text]" custT="1"/>
      <dgm:spPr/>
      <dgm:t>
        <a:bodyPr/>
        <a:lstStyle/>
        <a:p>
          <a:r>
            <a:rPr lang="hu-HU" sz="2000" dirty="0">
              <a:latin typeface="Bahnschrift" panose="020B0502040204020203" pitchFamily="34" charset="0"/>
            </a:rPr>
            <a:t>Berni Egyezmény</a:t>
          </a:r>
          <a:endParaRPr lang="en-US" sz="2000" dirty="0">
            <a:latin typeface="Bahnschrift" panose="020B0502040204020203" pitchFamily="34" charset="0"/>
          </a:endParaRPr>
        </a:p>
      </dgm:t>
    </dgm:pt>
    <dgm:pt modelId="{6CE39E02-42B0-49C4-98ED-5D90F0F2FE29}" type="parTrans" cxnId="{FDB3DCE8-B96C-439C-A3D5-38A73199D13A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E861A4CC-82BF-45BE-B4BE-FC4E54D7E84F}" type="sibTrans" cxnId="{FDB3DCE8-B96C-439C-A3D5-38A73199D13A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D1415CD2-BBCC-40C9-B2FF-D4F904AE7294}">
      <dgm:prSet phldrT="[Text]" custT="1"/>
      <dgm:spPr/>
      <dgm:t>
        <a:bodyPr/>
        <a:lstStyle/>
        <a:p>
          <a:r>
            <a:rPr lang="hu-HU" sz="2000" dirty="0">
              <a:latin typeface="Bahnschrift" panose="020B0502040204020203" pitchFamily="34" charset="0"/>
            </a:rPr>
            <a:t>Párizsi Egyezmény</a:t>
          </a:r>
          <a:endParaRPr lang="en-US" sz="2000" dirty="0">
            <a:latin typeface="Bahnschrift" panose="020B0502040204020203" pitchFamily="34" charset="0"/>
          </a:endParaRPr>
        </a:p>
      </dgm:t>
    </dgm:pt>
    <dgm:pt modelId="{D4D1409D-2623-4EFF-AA19-FD7C44A4E661}" type="parTrans" cxnId="{B484CADE-FA9C-41B6-AB45-91ABED76E923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801D7459-5C06-40F3-859A-9304A741D725}" type="sibTrans" cxnId="{B484CADE-FA9C-41B6-AB45-91ABED76E923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A156A71C-36D3-483C-97A3-E0797DA4E760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hu-HU" sz="2000" b="0" i="0" dirty="0">
              <a:latin typeface="Bahnschrift" panose="020B0502040204020203" pitchFamily="34" charset="0"/>
            </a:rPr>
            <a:t>1996. évi LIII. törvény a természet védelméről (</a:t>
          </a:r>
          <a:r>
            <a:rPr lang="hu-HU" sz="2000" b="0" i="0" dirty="0" err="1">
              <a:latin typeface="Bahnschrift" panose="020B0502040204020203" pitchFamily="34" charset="0"/>
            </a:rPr>
            <a:t>Tvt</a:t>
          </a:r>
          <a:r>
            <a:rPr lang="hu-HU" sz="2000" b="0" i="0" dirty="0">
              <a:latin typeface="Bahnschrift" panose="020B0502040204020203" pitchFamily="34" charset="0"/>
            </a:rPr>
            <a:t>.);</a:t>
          </a:r>
          <a:endParaRPr lang="en-US" sz="2000" dirty="0">
            <a:latin typeface="Bahnschrift" panose="020B0502040204020203" pitchFamily="34" charset="0"/>
          </a:endParaRPr>
        </a:p>
      </dgm:t>
    </dgm:pt>
    <dgm:pt modelId="{2D2E488E-C4FB-487E-860E-CC17E62B40B3}" type="parTrans" cxnId="{91263363-B1BA-44ED-9BD4-8715C6EE097C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BE0E842A-5797-4019-9843-54BCA81ABC2A}" type="sibTrans" cxnId="{91263363-B1BA-44ED-9BD4-8715C6EE097C}">
      <dgm:prSet/>
      <dgm:spPr/>
      <dgm:t>
        <a:bodyPr/>
        <a:lstStyle/>
        <a:p>
          <a:endParaRPr lang="en-US" sz="2400">
            <a:latin typeface="Bahnschrift" panose="020B0502040204020203" pitchFamily="34" charset="0"/>
          </a:endParaRPr>
        </a:p>
      </dgm:t>
    </dgm:pt>
    <dgm:pt modelId="{950F4FBF-14C6-4FC8-B4BB-AF1F15481F1C}">
      <dgm:prSet phldrT="[Text]" custT="1"/>
      <dgm:spPr/>
      <dgm:t>
        <a:bodyPr/>
        <a:lstStyle/>
        <a:p>
          <a:r>
            <a:rPr lang="hu-HU" sz="2000" dirty="0">
              <a:latin typeface="Bahnschrift" panose="020B0502040204020203" pitchFamily="34" charset="0"/>
            </a:rPr>
            <a:t>Rio de Janeiroi Egyezmény</a:t>
          </a:r>
          <a:endParaRPr lang="en-US" sz="2000" dirty="0">
            <a:latin typeface="Bahnschrift" panose="020B0502040204020203" pitchFamily="34" charset="0"/>
          </a:endParaRPr>
        </a:p>
      </dgm:t>
    </dgm:pt>
    <dgm:pt modelId="{C965491B-0E54-469C-82E2-0C212DFB453B}" type="parTrans" cxnId="{C1F48A7A-BD70-4C90-96BD-31E082EE2A47}">
      <dgm:prSet/>
      <dgm:spPr/>
      <dgm:t>
        <a:bodyPr/>
        <a:lstStyle/>
        <a:p>
          <a:endParaRPr lang="hu-HU"/>
        </a:p>
      </dgm:t>
    </dgm:pt>
    <dgm:pt modelId="{31F6CAB2-EAC4-4799-8398-15D9AA7910B3}" type="sibTrans" cxnId="{C1F48A7A-BD70-4C90-96BD-31E082EE2A47}">
      <dgm:prSet/>
      <dgm:spPr/>
      <dgm:t>
        <a:bodyPr/>
        <a:lstStyle/>
        <a:p>
          <a:endParaRPr lang="hu-HU"/>
        </a:p>
      </dgm:t>
    </dgm:pt>
    <dgm:pt modelId="{88EFBDC9-878B-4185-9326-0B8198DEC0C4}">
      <dgm:prSet phldrT="[Text]" custT="1"/>
      <dgm:spPr/>
      <dgm:t>
        <a:bodyPr/>
        <a:lstStyle/>
        <a:p>
          <a:r>
            <a:rPr lang="hu-HU" sz="2000" dirty="0">
              <a:latin typeface="Bahnschrift" panose="020B0502040204020203" pitchFamily="34" charset="0"/>
            </a:rPr>
            <a:t>Vízvédelmi Keretelv</a:t>
          </a:r>
          <a:endParaRPr lang="en-US" sz="2000" dirty="0">
            <a:latin typeface="Bahnschrift" panose="020B0502040204020203" pitchFamily="34" charset="0"/>
          </a:endParaRPr>
        </a:p>
      </dgm:t>
    </dgm:pt>
    <dgm:pt modelId="{74712F9E-6A52-4D2C-90C9-731E381BB3F6}" type="parTrans" cxnId="{3CD7FD7A-2B8F-46F0-8C77-20EA81C7C9BD}">
      <dgm:prSet/>
      <dgm:spPr/>
      <dgm:t>
        <a:bodyPr/>
        <a:lstStyle/>
        <a:p>
          <a:endParaRPr lang="hu-HU"/>
        </a:p>
      </dgm:t>
    </dgm:pt>
    <dgm:pt modelId="{C86F158D-A65F-4BA5-B06F-70AA78BFF640}" type="sibTrans" cxnId="{3CD7FD7A-2B8F-46F0-8C77-20EA81C7C9BD}">
      <dgm:prSet/>
      <dgm:spPr/>
      <dgm:t>
        <a:bodyPr/>
        <a:lstStyle/>
        <a:p>
          <a:endParaRPr lang="hu-HU"/>
        </a:p>
      </dgm:t>
    </dgm:pt>
    <dgm:pt modelId="{F2911C1A-086D-4ED8-95EC-5999E50FB589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hu-HU" sz="2000" b="0" i="0" dirty="0">
              <a:latin typeface="Bahnschrift" panose="020B0502040204020203" pitchFamily="34" charset="0"/>
            </a:rPr>
            <a:t>275/2004. (X. 8.) Korm. rendelet az európai közösségi jelentőségű természetvédelmi rendeltetésű területekről;</a:t>
          </a:r>
        </a:p>
      </dgm:t>
    </dgm:pt>
    <dgm:pt modelId="{07EB4886-4390-41F9-9A51-8B0F558FEAC3}" type="parTrans" cxnId="{D168D1AC-D64C-4FB1-8DC0-B7423C71DE2B}">
      <dgm:prSet/>
      <dgm:spPr/>
      <dgm:t>
        <a:bodyPr/>
        <a:lstStyle/>
        <a:p>
          <a:endParaRPr lang="hu-HU"/>
        </a:p>
      </dgm:t>
    </dgm:pt>
    <dgm:pt modelId="{2B20428E-4C29-4AFD-8F3C-BD77AEC73338}" type="sibTrans" cxnId="{D168D1AC-D64C-4FB1-8DC0-B7423C71DE2B}">
      <dgm:prSet/>
      <dgm:spPr/>
      <dgm:t>
        <a:bodyPr/>
        <a:lstStyle/>
        <a:p>
          <a:endParaRPr lang="hu-HU"/>
        </a:p>
      </dgm:t>
    </dgm:pt>
    <dgm:pt modelId="{286C5316-14B9-4B92-B4D1-DDD81BFD57B2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hu-HU" sz="2000" b="0" i="0" dirty="0">
              <a:latin typeface="Bahnschrift" panose="020B0502040204020203" pitchFamily="34" charset="0"/>
            </a:rPr>
            <a:t>276/2004. (X. 8.) Korm. rendelet a természet védelmét szolgáló egyes támogatásokra, valamint kártalanításra vonatkozó részletes szabályokról;</a:t>
          </a:r>
        </a:p>
      </dgm:t>
    </dgm:pt>
    <dgm:pt modelId="{1A75E6B3-7EE3-4BB2-B6C0-E3B1FE4A54F6}" type="parTrans" cxnId="{88761A5A-FAE1-462D-AE9F-DA572D11BB0A}">
      <dgm:prSet/>
      <dgm:spPr/>
      <dgm:t>
        <a:bodyPr/>
        <a:lstStyle/>
        <a:p>
          <a:endParaRPr lang="hu-HU"/>
        </a:p>
      </dgm:t>
    </dgm:pt>
    <dgm:pt modelId="{1E09410E-9FAB-4714-9EFB-52E75A0AFC41}" type="sibTrans" cxnId="{88761A5A-FAE1-462D-AE9F-DA572D11BB0A}">
      <dgm:prSet/>
      <dgm:spPr/>
      <dgm:t>
        <a:bodyPr/>
        <a:lstStyle/>
        <a:p>
          <a:endParaRPr lang="hu-HU"/>
        </a:p>
      </dgm:t>
    </dgm:pt>
    <dgm:pt modelId="{260BF6A9-9163-4370-BA52-F40C07A57267}">
      <dgm:prSet phldrT="[Text]" custT="1"/>
      <dgm:spPr/>
      <dgm:t>
        <a:bodyPr/>
        <a:lstStyle/>
        <a:p>
          <a:r>
            <a:rPr lang="hu-HU" sz="2000" dirty="0">
              <a:latin typeface="Bahnschrift" panose="020B0502040204020203" pitchFamily="34" charset="0"/>
            </a:rPr>
            <a:t>Zöld Megállapodás</a:t>
          </a:r>
          <a:endParaRPr lang="en-US" sz="2000" dirty="0">
            <a:latin typeface="Bahnschrift" panose="020B0502040204020203" pitchFamily="34" charset="0"/>
          </a:endParaRPr>
        </a:p>
      </dgm:t>
    </dgm:pt>
    <dgm:pt modelId="{FB96EC09-D171-4DD9-8FD0-BC65D2784A66}" type="parTrans" cxnId="{ADB8EF07-6360-4D32-B028-DC8C9598F7D7}">
      <dgm:prSet/>
      <dgm:spPr/>
      <dgm:t>
        <a:bodyPr/>
        <a:lstStyle/>
        <a:p>
          <a:endParaRPr lang="hu-HU"/>
        </a:p>
      </dgm:t>
    </dgm:pt>
    <dgm:pt modelId="{4317D146-6C8C-41E3-A648-6474F1A89ACC}" type="sibTrans" cxnId="{ADB8EF07-6360-4D32-B028-DC8C9598F7D7}">
      <dgm:prSet/>
      <dgm:spPr/>
      <dgm:t>
        <a:bodyPr/>
        <a:lstStyle/>
        <a:p>
          <a:endParaRPr lang="hu-HU"/>
        </a:p>
      </dgm:t>
    </dgm:pt>
    <dgm:pt modelId="{C63F3E79-FE71-46E8-BB5D-240297CF9A82}" type="pres">
      <dgm:prSet presAssocID="{6E5AF871-8882-4B99-8684-C781DA542FFE}" presName="linearFlow" presStyleCnt="0">
        <dgm:presLayoutVars>
          <dgm:dir/>
          <dgm:animLvl val="lvl"/>
          <dgm:resizeHandles val="exact"/>
        </dgm:presLayoutVars>
      </dgm:prSet>
      <dgm:spPr/>
    </dgm:pt>
    <dgm:pt modelId="{4F1A7824-06FB-4800-9F3C-4D25D0F052B4}" type="pres">
      <dgm:prSet presAssocID="{6283D4D3-947E-42E4-90CC-3AC67360BA21}" presName="composite" presStyleCnt="0"/>
      <dgm:spPr/>
    </dgm:pt>
    <dgm:pt modelId="{26A26EC6-5B4B-4C02-8E52-FCBF7E79EF44}" type="pres">
      <dgm:prSet presAssocID="{6283D4D3-947E-42E4-90CC-3AC67360BA21}" presName="parentText" presStyleLbl="alignNode1" presStyleIdx="0" presStyleCnt="3" custScaleY="141532" custLinFactNeighborY="0">
        <dgm:presLayoutVars>
          <dgm:chMax val="1"/>
          <dgm:bulletEnabled val="1"/>
        </dgm:presLayoutVars>
      </dgm:prSet>
      <dgm:spPr/>
    </dgm:pt>
    <dgm:pt modelId="{253B9883-0FBB-4B52-8F9D-D1EAE5CD3962}" type="pres">
      <dgm:prSet presAssocID="{6283D4D3-947E-42E4-90CC-3AC67360BA21}" presName="descendantText" presStyleLbl="alignAcc1" presStyleIdx="0" presStyleCnt="3" custScaleY="159996">
        <dgm:presLayoutVars>
          <dgm:bulletEnabled val="1"/>
        </dgm:presLayoutVars>
      </dgm:prSet>
      <dgm:spPr/>
    </dgm:pt>
    <dgm:pt modelId="{1BDF6E27-B900-4A70-8570-04EF409BCDEE}" type="pres">
      <dgm:prSet presAssocID="{AE1C00BF-0798-466D-A877-935EE966FA0A}" presName="sp" presStyleCnt="0"/>
      <dgm:spPr/>
    </dgm:pt>
    <dgm:pt modelId="{5624A3E9-2A9E-4F63-8342-0607EC377976}" type="pres">
      <dgm:prSet presAssocID="{DC7F4F4E-5B09-4145-AA03-120B715456F0}" presName="composite" presStyleCnt="0"/>
      <dgm:spPr/>
    </dgm:pt>
    <dgm:pt modelId="{2E56FF93-4E50-49AB-A254-460A812059C8}" type="pres">
      <dgm:prSet presAssocID="{DC7F4F4E-5B09-4145-AA03-120B715456F0}" presName="parentText" presStyleLbl="alignNode1" presStyleIdx="1" presStyleCnt="3" custScaleY="111596">
        <dgm:presLayoutVars>
          <dgm:chMax val="1"/>
          <dgm:bulletEnabled val="1"/>
        </dgm:presLayoutVars>
      </dgm:prSet>
      <dgm:spPr/>
    </dgm:pt>
    <dgm:pt modelId="{6DAE6AF0-1277-437B-98F1-C22667ABD811}" type="pres">
      <dgm:prSet presAssocID="{DC7F4F4E-5B09-4145-AA03-120B715456F0}" presName="descendantText" presStyleLbl="alignAcc1" presStyleIdx="1" presStyleCnt="3" custScaleY="117039">
        <dgm:presLayoutVars>
          <dgm:bulletEnabled val="1"/>
        </dgm:presLayoutVars>
      </dgm:prSet>
      <dgm:spPr/>
    </dgm:pt>
    <dgm:pt modelId="{C5F0BAEF-4CE8-469F-BB35-A4E2C32D6FCD}" type="pres">
      <dgm:prSet presAssocID="{2AE05AC7-8928-41F7-8278-4F63D72554C3}" presName="sp" presStyleCnt="0"/>
      <dgm:spPr/>
    </dgm:pt>
    <dgm:pt modelId="{EC0024FA-3302-48C5-843C-53539FCD2783}" type="pres">
      <dgm:prSet presAssocID="{F069F7A5-6CAE-4179-B0E8-BB51586D7E2F}" presName="composite" presStyleCnt="0"/>
      <dgm:spPr/>
    </dgm:pt>
    <dgm:pt modelId="{9DC9CB77-0AB3-457D-8C90-82F268EEBF38}" type="pres">
      <dgm:prSet presAssocID="{F069F7A5-6CAE-4179-B0E8-BB51586D7E2F}" presName="parentText" presStyleLbl="alignNode1" presStyleIdx="2" presStyleCnt="3" custScaleY="138456">
        <dgm:presLayoutVars>
          <dgm:chMax val="1"/>
          <dgm:bulletEnabled val="1"/>
        </dgm:presLayoutVars>
      </dgm:prSet>
      <dgm:spPr/>
    </dgm:pt>
    <dgm:pt modelId="{2854AE05-EB14-40AD-8FDD-ABB20EDC6B8B}" type="pres">
      <dgm:prSet presAssocID="{F069F7A5-6CAE-4179-B0E8-BB51586D7E2F}" presName="descendantText" presStyleLbl="alignAcc1" presStyleIdx="2" presStyleCnt="3" custScaleY="172671">
        <dgm:presLayoutVars>
          <dgm:bulletEnabled val="1"/>
        </dgm:presLayoutVars>
      </dgm:prSet>
      <dgm:spPr/>
    </dgm:pt>
  </dgm:ptLst>
  <dgm:cxnLst>
    <dgm:cxn modelId="{9D551700-4157-4620-ADFA-35949E3F925C}" type="presOf" srcId="{286C5316-14B9-4B92-B4D1-DDD81BFD57B2}" destId="{2854AE05-EB14-40AD-8FDD-ABB20EDC6B8B}" srcOrd="0" destOrd="2" presId="urn:microsoft.com/office/officeart/2005/8/layout/chevron2"/>
    <dgm:cxn modelId="{ADB8EF07-6360-4D32-B028-DC8C9598F7D7}" srcId="{DC7F4F4E-5B09-4145-AA03-120B715456F0}" destId="{260BF6A9-9163-4370-BA52-F40C07A57267}" srcOrd="3" destOrd="0" parTransId="{FB96EC09-D171-4DD9-8FD0-BC65D2784A66}" sibTransId="{4317D146-6C8C-41E3-A648-6474F1A89ACC}"/>
    <dgm:cxn modelId="{658B600F-868D-4AE7-B9D1-B40210F636C7}" type="presOf" srcId="{6283D4D3-947E-42E4-90CC-3AC67360BA21}" destId="{26A26EC6-5B4B-4C02-8E52-FCBF7E79EF44}" srcOrd="0" destOrd="0" presId="urn:microsoft.com/office/officeart/2005/8/layout/chevron2"/>
    <dgm:cxn modelId="{63B20913-071C-4E44-8A2E-5E6C8A7D0C86}" type="presOf" srcId="{88EFBDC9-878B-4185-9326-0B8198DEC0C4}" destId="{6DAE6AF0-1277-437B-98F1-C22667ABD811}" srcOrd="0" destOrd="2" presId="urn:microsoft.com/office/officeart/2005/8/layout/chevron2"/>
    <dgm:cxn modelId="{987A4514-FD38-4DE3-9780-C6C0E092337E}" type="presOf" srcId="{950F4FBF-14C6-4FC8-B4BB-AF1F15481F1C}" destId="{253B9883-0FBB-4B52-8F9D-D1EAE5CD3962}" srcOrd="0" destOrd="2" presId="urn:microsoft.com/office/officeart/2005/8/layout/chevron2"/>
    <dgm:cxn modelId="{D231151D-E7C4-46F1-B5E3-52D47DCD28F7}" srcId="{6E5AF871-8882-4B99-8684-C781DA542FFE}" destId="{6283D4D3-947E-42E4-90CC-3AC67360BA21}" srcOrd="0" destOrd="0" parTransId="{7CE05BA7-D531-4566-A322-C6E09A9155ED}" sibTransId="{AE1C00BF-0798-466D-A877-935EE966FA0A}"/>
    <dgm:cxn modelId="{3B771823-7820-4885-AC84-7A18E75516B6}" srcId="{DC7F4F4E-5B09-4145-AA03-120B715456F0}" destId="{709F4F96-585C-41B1-BC03-97B59855F4BE}" srcOrd="1" destOrd="0" parTransId="{C6EE734B-73AE-4254-A6B8-733A105C6AA6}" sibTransId="{637C5CC3-B8F3-431C-A3C8-004DC89A0002}"/>
    <dgm:cxn modelId="{1BC9582B-452C-4233-89D3-26ECA353CF2D}" srcId="{6283D4D3-947E-42E4-90CC-3AC67360BA21}" destId="{3ACDCD94-7565-461D-B526-75708395CFC9}" srcOrd="1" destOrd="0" parTransId="{44E7EAA7-A35A-46C6-B251-3C6653BB181A}" sibTransId="{09C1C20B-9B57-439D-B530-937B74DCB2D4}"/>
    <dgm:cxn modelId="{25588433-E7EA-430A-8372-C27FC5123316}" type="presOf" srcId="{3ACDCD94-7565-461D-B526-75708395CFC9}" destId="{253B9883-0FBB-4B52-8F9D-D1EAE5CD3962}" srcOrd="0" destOrd="1" presId="urn:microsoft.com/office/officeart/2005/8/layout/chevron2"/>
    <dgm:cxn modelId="{FFDDED37-B87B-41F5-8BF1-198EF6BCBF2B}" type="presOf" srcId="{DC7F4F4E-5B09-4145-AA03-120B715456F0}" destId="{2E56FF93-4E50-49AB-A254-460A812059C8}" srcOrd="0" destOrd="0" presId="urn:microsoft.com/office/officeart/2005/8/layout/chevron2"/>
    <dgm:cxn modelId="{F2D0743D-ABAF-4F7E-A077-7EDCDA138204}" srcId="{6E5AF871-8882-4B99-8684-C781DA542FFE}" destId="{DC7F4F4E-5B09-4145-AA03-120B715456F0}" srcOrd="1" destOrd="0" parTransId="{49787838-F5F4-435C-80DF-3BAEA0B42C94}" sibTransId="{2AE05AC7-8928-41F7-8278-4F63D72554C3}"/>
    <dgm:cxn modelId="{91263363-B1BA-44ED-9BD4-8715C6EE097C}" srcId="{F069F7A5-6CAE-4179-B0E8-BB51586D7E2F}" destId="{A156A71C-36D3-483C-97A3-E0797DA4E760}" srcOrd="0" destOrd="0" parTransId="{2D2E488E-C4FB-487E-860E-CC17E62B40B3}" sibTransId="{BE0E842A-5797-4019-9843-54BCA81ABC2A}"/>
    <dgm:cxn modelId="{17A09E46-6064-45C5-AE27-F94C4B4454C0}" srcId="{6283D4D3-947E-42E4-90CC-3AC67360BA21}" destId="{E6DFE9C2-CD5D-4574-BC83-0A09C3AE8384}" srcOrd="0" destOrd="0" parTransId="{C44DC23A-4CCE-472D-9E42-9437ADC17845}" sibTransId="{7CA9CB5A-5940-40EB-9292-C9F2B18E5D33}"/>
    <dgm:cxn modelId="{88761A5A-FAE1-462D-AE9F-DA572D11BB0A}" srcId="{F069F7A5-6CAE-4179-B0E8-BB51586D7E2F}" destId="{286C5316-14B9-4B92-B4D1-DDD81BFD57B2}" srcOrd="2" destOrd="0" parTransId="{1A75E6B3-7EE3-4BB2-B6C0-E3B1FE4A54F6}" sibTransId="{1E09410E-9FAB-4714-9EFB-52E75A0AFC41}"/>
    <dgm:cxn modelId="{C1F48A7A-BD70-4C90-96BD-31E082EE2A47}" srcId="{6283D4D3-947E-42E4-90CC-3AC67360BA21}" destId="{950F4FBF-14C6-4FC8-B4BB-AF1F15481F1C}" srcOrd="2" destOrd="0" parTransId="{C965491B-0E54-469C-82E2-0C212DFB453B}" sibTransId="{31F6CAB2-EAC4-4799-8398-15D9AA7910B3}"/>
    <dgm:cxn modelId="{3CD7FD7A-2B8F-46F0-8C77-20EA81C7C9BD}" srcId="{DC7F4F4E-5B09-4145-AA03-120B715456F0}" destId="{88EFBDC9-878B-4185-9326-0B8198DEC0C4}" srcOrd="2" destOrd="0" parTransId="{74712F9E-6A52-4D2C-90C9-731E381BB3F6}" sibTransId="{C86F158D-A65F-4BA5-B06F-70AA78BFF640}"/>
    <dgm:cxn modelId="{D5DDC584-4C84-46F3-889E-C16D6E9A2203}" type="presOf" srcId="{160337A0-F710-4CDB-A731-FE329287492D}" destId="{6DAE6AF0-1277-437B-98F1-C22667ABD811}" srcOrd="0" destOrd="0" presId="urn:microsoft.com/office/officeart/2005/8/layout/chevron2"/>
    <dgm:cxn modelId="{5B100F86-F00F-494A-8DE3-53AFB32217F8}" type="presOf" srcId="{D1415CD2-BBCC-40C9-B2FF-D4F904AE7294}" destId="{253B9883-0FBB-4B52-8F9D-D1EAE5CD3962}" srcOrd="0" destOrd="4" presId="urn:microsoft.com/office/officeart/2005/8/layout/chevron2"/>
    <dgm:cxn modelId="{867022A1-E6BE-40D6-AD82-EE037207CBB0}" type="presOf" srcId="{260BF6A9-9163-4370-BA52-F40C07A57267}" destId="{6DAE6AF0-1277-437B-98F1-C22667ABD811}" srcOrd="0" destOrd="3" presId="urn:microsoft.com/office/officeart/2005/8/layout/chevron2"/>
    <dgm:cxn modelId="{D168D1AC-D64C-4FB1-8DC0-B7423C71DE2B}" srcId="{F069F7A5-6CAE-4179-B0E8-BB51586D7E2F}" destId="{F2911C1A-086D-4ED8-95EC-5999E50FB589}" srcOrd="1" destOrd="0" parTransId="{07EB4886-4390-41F9-9A51-8B0F558FEAC3}" sibTransId="{2B20428E-4C29-4AFD-8F3C-BD77AEC73338}"/>
    <dgm:cxn modelId="{032BBCAE-2889-4080-B4E3-CB04D3FB814F}" type="presOf" srcId="{709F4F96-585C-41B1-BC03-97B59855F4BE}" destId="{6DAE6AF0-1277-437B-98F1-C22667ABD811}" srcOrd="0" destOrd="1" presId="urn:microsoft.com/office/officeart/2005/8/layout/chevron2"/>
    <dgm:cxn modelId="{2481B5BA-2008-4BB4-8385-22AE69D92B8F}" type="presOf" srcId="{E6DFE9C2-CD5D-4574-BC83-0A09C3AE8384}" destId="{253B9883-0FBB-4B52-8F9D-D1EAE5CD3962}" srcOrd="0" destOrd="0" presId="urn:microsoft.com/office/officeart/2005/8/layout/chevron2"/>
    <dgm:cxn modelId="{E575B6BB-10EE-414C-8275-08D5AD32C979}" type="presOf" srcId="{A156A71C-36D3-483C-97A3-E0797DA4E760}" destId="{2854AE05-EB14-40AD-8FDD-ABB20EDC6B8B}" srcOrd="0" destOrd="0" presId="urn:microsoft.com/office/officeart/2005/8/layout/chevron2"/>
    <dgm:cxn modelId="{FAA7BEBB-59A8-408E-936C-78E7BFA2E3A5}" type="presOf" srcId="{F2911C1A-086D-4ED8-95EC-5999E50FB589}" destId="{2854AE05-EB14-40AD-8FDD-ABB20EDC6B8B}" srcOrd="0" destOrd="1" presId="urn:microsoft.com/office/officeart/2005/8/layout/chevron2"/>
    <dgm:cxn modelId="{311AC6CC-DFAF-4F88-A4DB-D33F211FED88}" type="presOf" srcId="{A7F997FC-5C9B-450A-8F39-214EDB2FF4C7}" destId="{253B9883-0FBB-4B52-8F9D-D1EAE5CD3962}" srcOrd="0" destOrd="3" presId="urn:microsoft.com/office/officeart/2005/8/layout/chevron2"/>
    <dgm:cxn modelId="{C8A6E1CD-115A-4C55-966F-36F7A91B1D9A}" type="presOf" srcId="{F069F7A5-6CAE-4179-B0E8-BB51586D7E2F}" destId="{9DC9CB77-0AB3-457D-8C90-82F268EEBF38}" srcOrd="0" destOrd="0" presId="urn:microsoft.com/office/officeart/2005/8/layout/chevron2"/>
    <dgm:cxn modelId="{178C1CD1-5C24-41E7-AB1F-67B10E1C171D}" srcId="{6E5AF871-8882-4B99-8684-C781DA542FFE}" destId="{F069F7A5-6CAE-4179-B0E8-BB51586D7E2F}" srcOrd="2" destOrd="0" parTransId="{BFABDF69-59E9-4293-A153-BB42FF11821C}" sibTransId="{0F955AA4-86CB-4690-BE57-6D1BD061F577}"/>
    <dgm:cxn modelId="{B484CADE-FA9C-41B6-AB45-91ABED76E923}" srcId="{6283D4D3-947E-42E4-90CC-3AC67360BA21}" destId="{D1415CD2-BBCC-40C9-B2FF-D4F904AE7294}" srcOrd="4" destOrd="0" parTransId="{D4D1409D-2623-4EFF-AA19-FD7C44A4E661}" sibTransId="{801D7459-5C06-40F3-859A-9304A741D725}"/>
    <dgm:cxn modelId="{FDB3DCE8-B96C-439C-A3D5-38A73199D13A}" srcId="{6283D4D3-947E-42E4-90CC-3AC67360BA21}" destId="{A7F997FC-5C9B-450A-8F39-214EDB2FF4C7}" srcOrd="3" destOrd="0" parTransId="{6CE39E02-42B0-49C4-98ED-5D90F0F2FE29}" sibTransId="{E861A4CC-82BF-45BE-B4BE-FC4E54D7E84F}"/>
    <dgm:cxn modelId="{641FF1F5-6010-4B98-85F0-FBB1B9495A2C}" srcId="{DC7F4F4E-5B09-4145-AA03-120B715456F0}" destId="{160337A0-F710-4CDB-A731-FE329287492D}" srcOrd="0" destOrd="0" parTransId="{BA8BDDAB-C395-4012-A502-CD148F81157C}" sibTransId="{61FCC4AE-3374-4E21-AFF3-4A665D5500A3}"/>
    <dgm:cxn modelId="{B2ABF6F5-08C3-4AB5-88E3-ADF077ADA504}" type="presOf" srcId="{6E5AF871-8882-4B99-8684-C781DA542FFE}" destId="{C63F3E79-FE71-46E8-BB5D-240297CF9A82}" srcOrd="0" destOrd="0" presId="urn:microsoft.com/office/officeart/2005/8/layout/chevron2"/>
    <dgm:cxn modelId="{6B2F6567-D5E3-4606-8C5F-32CFF3ECD71C}" type="presParOf" srcId="{C63F3E79-FE71-46E8-BB5D-240297CF9A82}" destId="{4F1A7824-06FB-4800-9F3C-4D25D0F052B4}" srcOrd="0" destOrd="0" presId="urn:microsoft.com/office/officeart/2005/8/layout/chevron2"/>
    <dgm:cxn modelId="{8F833C43-6D01-4362-B7FC-E3188E043668}" type="presParOf" srcId="{4F1A7824-06FB-4800-9F3C-4D25D0F052B4}" destId="{26A26EC6-5B4B-4C02-8E52-FCBF7E79EF44}" srcOrd="0" destOrd="0" presId="urn:microsoft.com/office/officeart/2005/8/layout/chevron2"/>
    <dgm:cxn modelId="{199F1D90-9F24-4807-B758-8616528D2C85}" type="presParOf" srcId="{4F1A7824-06FB-4800-9F3C-4D25D0F052B4}" destId="{253B9883-0FBB-4B52-8F9D-D1EAE5CD3962}" srcOrd="1" destOrd="0" presId="urn:microsoft.com/office/officeart/2005/8/layout/chevron2"/>
    <dgm:cxn modelId="{0EEA206F-2A9C-484B-8D7A-1D404360BFE5}" type="presParOf" srcId="{C63F3E79-FE71-46E8-BB5D-240297CF9A82}" destId="{1BDF6E27-B900-4A70-8570-04EF409BCDEE}" srcOrd="1" destOrd="0" presId="urn:microsoft.com/office/officeart/2005/8/layout/chevron2"/>
    <dgm:cxn modelId="{56676D34-79AB-45F3-8C32-31F4067E7B4B}" type="presParOf" srcId="{C63F3E79-FE71-46E8-BB5D-240297CF9A82}" destId="{5624A3E9-2A9E-4F63-8342-0607EC377976}" srcOrd="2" destOrd="0" presId="urn:microsoft.com/office/officeart/2005/8/layout/chevron2"/>
    <dgm:cxn modelId="{EE441695-9C14-4CC0-96F7-B94F33C3F252}" type="presParOf" srcId="{5624A3E9-2A9E-4F63-8342-0607EC377976}" destId="{2E56FF93-4E50-49AB-A254-460A812059C8}" srcOrd="0" destOrd="0" presId="urn:microsoft.com/office/officeart/2005/8/layout/chevron2"/>
    <dgm:cxn modelId="{83A75EA1-10F7-456B-A7AB-31FDE088118E}" type="presParOf" srcId="{5624A3E9-2A9E-4F63-8342-0607EC377976}" destId="{6DAE6AF0-1277-437B-98F1-C22667ABD811}" srcOrd="1" destOrd="0" presId="urn:microsoft.com/office/officeart/2005/8/layout/chevron2"/>
    <dgm:cxn modelId="{EE0DDF9F-6667-4743-A029-731DA3D4E852}" type="presParOf" srcId="{C63F3E79-FE71-46E8-BB5D-240297CF9A82}" destId="{C5F0BAEF-4CE8-469F-BB35-A4E2C32D6FCD}" srcOrd="3" destOrd="0" presId="urn:microsoft.com/office/officeart/2005/8/layout/chevron2"/>
    <dgm:cxn modelId="{0F48B277-F2B9-436F-BBC3-083094BEBB0F}" type="presParOf" srcId="{C63F3E79-FE71-46E8-BB5D-240297CF9A82}" destId="{EC0024FA-3302-48C5-843C-53539FCD2783}" srcOrd="4" destOrd="0" presId="urn:microsoft.com/office/officeart/2005/8/layout/chevron2"/>
    <dgm:cxn modelId="{BFE7DA87-A45C-4438-A1E7-95B246B67BC4}" type="presParOf" srcId="{EC0024FA-3302-48C5-843C-53539FCD2783}" destId="{9DC9CB77-0AB3-457D-8C90-82F268EEBF38}" srcOrd="0" destOrd="0" presId="urn:microsoft.com/office/officeart/2005/8/layout/chevron2"/>
    <dgm:cxn modelId="{45B9C0E6-06D0-43B0-B265-79FC3AB469A5}" type="presParOf" srcId="{EC0024FA-3302-48C5-843C-53539FCD2783}" destId="{2854AE05-EB14-40AD-8FDD-ABB20EDC6B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26EC6-5B4B-4C02-8E52-FCBF7E79EF44}">
      <dsp:nvSpPr>
        <dsp:cNvPr id="0" name=""/>
        <dsp:cNvSpPr/>
      </dsp:nvSpPr>
      <dsp:spPr>
        <a:xfrm rot="5400000">
          <a:off x="-593746" y="599189"/>
          <a:ext cx="2349554" cy="116206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Bahnschrift" panose="020B0502040204020203" pitchFamily="34" charset="0"/>
          </a:endParaRPr>
        </a:p>
      </dsp:txBody>
      <dsp:txXfrm rot="-5400000">
        <a:off x="1" y="586472"/>
        <a:ext cx="1162060" cy="1187494"/>
      </dsp:txXfrm>
    </dsp:sp>
    <dsp:sp modelId="{253B9883-0FBB-4B52-8F9D-D1EAE5CD3962}">
      <dsp:nvSpPr>
        <dsp:cNvPr id="0" name=""/>
        <dsp:cNvSpPr/>
      </dsp:nvSpPr>
      <dsp:spPr>
        <a:xfrm rot="5400000">
          <a:off x="5503974" y="-4315432"/>
          <a:ext cx="1726447" cy="10410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 err="1">
              <a:latin typeface="Bahnschrift" panose="020B0502040204020203" pitchFamily="34" charset="0"/>
            </a:rPr>
            <a:t>Ramsari</a:t>
          </a:r>
          <a:r>
            <a:rPr lang="hu-HU" sz="2000" kern="1200" dirty="0">
              <a:latin typeface="Bahnschrift" panose="020B0502040204020203" pitchFamily="34" charset="0"/>
            </a:rPr>
            <a:t> Egyezmény</a:t>
          </a:r>
          <a:endParaRPr lang="en-US" sz="2000" kern="1200" dirty="0">
            <a:latin typeface="Bahnschrift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Bahnschrift" panose="020B0502040204020203" pitchFamily="34" charset="0"/>
            </a:rPr>
            <a:t>Washingtoni Egyezmény</a:t>
          </a:r>
          <a:endParaRPr lang="en-US" sz="2000" kern="1200" dirty="0">
            <a:latin typeface="Bahnschrift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Bahnschrift" panose="020B0502040204020203" pitchFamily="34" charset="0"/>
            </a:rPr>
            <a:t>Rio de Janeiroi Egyezmény</a:t>
          </a:r>
          <a:endParaRPr lang="en-US" sz="2000" kern="1200" dirty="0">
            <a:latin typeface="Bahnschrift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Bahnschrift" panose="020B0502040204020203" pitchFamily="34" charset="0"/>
            </a:rPr>
            <a:t>Berni Egyezmény</a:t>
          </a:r>
          <a:endParaRPr lang="en-US" sz="2000" kern="1200" dirty="0">
            <a:latin typeface="Bahnschrift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Bahnschrift" panose="020B0502040204020203" pitchFamily="34" charset="0"/>
            </a:rPr>
            <a:t>Párizsi Egyezmény</a:t>
          </a:r>
          <a:endParaRPr lang="en-US" sz="2000" kern="1200" dirty="0">
            <a:latin typeface="Bahnschrift" panose="020B0502040204020203" pitchFamily="34" charset="0"/>
          </a:endParaRPr>
        </a:p>
      </dsp:txBody>
      <dsp:txXfrm rot="-5400000">
        <a:off x="1162060" y="110760"/>
        <a:ext cx="10325997" cy="1557891"/>
      </dsp:txXfrm>
    </dsp:sp>
    <dsp:sp modelId="{2E56FF93-4E50-49AB-A254-460A812059C8}">
      <dsp:nvSpPr>
        <dsp:cNvPr id="0" name=""/>
        <dsp:cNvSpPr/>
      </dsp:nvSpPr>
      <dsp:spPr>
        <a:xfrm rot="5400000">
          <a:off x="-345264" y="2559156"/>
          <a:ext cx="1852590" cy="1162060"/>
        </a:xfrm>
        <a:prstGeom prst="chevron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Bahnschrift" panose="020B0502040204020203" pitchFamily="34" charset="0"/>
          </a:endParaRPr>
        </a:p>
      </dsp:txBody>
      <dsp:txXfrm rot="-5400000">
        <a:off x="1" y="2794921"/>
        <a:ext cx="1162060" cy="690530"/>
      </dsp:txXfrm>
    </dsp:sp>
    <dsp:sp modelId="{6DAE6AF0-1277-437B-98F1-C22667ABD811}">
      <dsp:nvSpPr>
        <dsp:cNvPr id="0" name=""/>
        <dsp:cNvSpPr/>
      </dsp:nvSpPr>
      <dsp:spPr>
        <a:xfrm rot="5400000">
          <a:off x="5735739" y="-2355466"/>
          <a:ext cx="1262916" cy="10410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Bahnschrift" panose="020B0502040204020203" pitchFamily="34" charset="0"/>
            </a:rPr>
            <a:t>Madárvédelmi Irányelv</a:t>
          </a:r>
          <a:endParaRPr lang="en-US" sz="2000" kern="1200" dirty="0">
            <a:latin typeface="Bahnschrift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Bahnschrift" panose="020B0502040204020203" pitchFamily="34" charset="0"/>
            </a:rPr>
            <a:t>Élőhelyvédelmi Irányelv</a:t>
          </a:r>
          <a:endParaRPr lang="en-US" sz="2000" kern="1200" dirty="0">
            <a:latin typeface="Bahnschrift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Bahnschrift" panose="020B0502040204020203" pitchFamily="34" charset="0"/>
            </a:rPr>
            <a:t>Vízvédelmi Keretelv</a:t>
          </a:r>
          <a:endParaRPr lang="en-US" sz="2000" kern="1200" dirty="0">
            <a:latin typeface="Bahnschrift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Bahnschrift" panose="020B0502040204020203" pitchFamily="34" charset="0"/>
            </a:rPr>
            <a:t>Zöld Megállapodás</a:t>
          </a:r>
          <a:endParaRPr lang="en-US" sz="2000" kern="1200" dirty="0">
            <a:latin typeface="Bahnschrift" panose="020B0502040204020203" pitchFamily="34" charset="0"/>
          </a:endParaRPr>
        </a:p>
      </dsp:txBody>
      <dsp:txXfrm rot="-5400000">
        <a:off x="1162060" y="2279863"/>
        <a:ext cx="10348625" cy="1139616"/>
      </dsp:txXfrm>
    </dsp:sp>
    <dsp:sp modelId="{9DC9CB77-0AB3-457D-8C90-82F268EEBF38}">
      <dsp:nvSpPr>
        <dsp:cNvPr id="0" name=""/>
        <dsp:cNvSpPr/>
      </dsp:nvSpPr>
      <dsp:spPr>
        <a:xfrm rot="5400000">
          <a:off x="-568214" y="4566469"/>
          <a:ext cx="2298490" cy="1162060"/>
        </a:xfrm>
        <a:prstGeom prst="chevron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Bahnschrift" panose="020B0502040204020203" pitchFamily="34" charset="0"/>
          </a:endParaRPr>
        </a:p>
      </dsp:txBody>
      <dsp:txXfrm rot="-5400000">
        <a:off x="1" y="4579284"/>
        <a:ext cx="1162060" cy="1136430"/>
      </dsp:txXfrm>
    </dsp:sp>
    <dsp:sp modelId="{2854AE05-EB14-40AD-8FDD-ABB20EDC6B8B}">
      <dsp:nvSpPr>
        <dsp:cNvPr id="0" name=""/>
        <dsp:cNvSpPr/>
      </dsp:nvSpPr>
      <dsp:spPr>
        <a:xfrm rot="5400000">
          <a:off x="5435589" y="-348152"/>
          <a:ext cx="1863217" cy="10410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2000" b="0" i="0" kern="1200" dirty="0">
              <a:latin typeface="Bahnschrift" panose="020B0502040204020203" pitchFamily="34" charset="0"/>
            </a:rPr>
            <a:t>1996. évi LIII. törvény a természet védelméről (</a:t>
          </a:r>
          <a:r>
            <a:rPr lang="hu-HU" sz="2000" b="0" i="0" kern="1200" dirty="0" err="1">
              <a:latin typeface="Bahnschrift" panose="020B0502040204020203" pitchFamily="34" charset="0"/>
            </a:rPr>
            <a:t>Tvt</a:t>
          </a:r>
          <a:r>
            <a:rPr lang="hu-HU" sz="2000" b="0" i="0" kern="1200" dirty="0">
              <a:latin typeface="Bahnschrift" panose="020B0502040204020203" pitchFamily="34" charset="0"/>
            </a:rPr>
            <a:t>.);</a:t>
          </a:r>
          <a:endParaRPr lang="en-US" sz="2000" kern="1200" dirty="0">
            <a:latin typeface="Bahnschrift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2000" b="0" i="0" kern="1200" dirty="0">
              <a:latin typeface="Bahnschrift" panose="020B0502040204020203" pitchFamily="34" charset="0"/>
            </a:rPr>
            <a:t>275/2004. (X. 8.) Korm. rendelet az európai közösségi jelentőségű természetvédelmi rendeltetésű területekről;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2000" b="0" i="0" kern="1200" dirty="0">
              <a:latin typeface="Bahnschrift" panose="020B0502040204020203" pitchFamily="34" charset="0"/>
            </a:rPr>
            <a:t>276/2004. (X. 8.) Korm. rendelet a természet védelmét szolgáló egyes támogatásokra, valamint kártalanításra vonatkozó részletes szabályokról;</a:t>
          </a:r>
        </a:p>
      </dsp:txBody>
      <dsp:txXfrm rot="-5400000">
        <a:off x="1162061" y="4016331"/>
        <a:ext cx="10319320" cy="1681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E3E5-2A20-3EAA-B94A-BFF925A3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184AF-9856-B36E-2477-C7491AC4F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64EE-E7C4-B70F-A2AA-BE2054B2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E185-230F-41E3-8D26-C55214B41B8C}" type="datetimeFigureOut">
              <a:rPr lang="hu-HU" smtClean="0"/>
              <a:t>2026. 03. 11.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69F4-DC0F-9889-CB44-B8F68278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130E1-08CC-349F-FA3A-7B5692C5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9F-999F-416B-AA4F-6EBAF0F27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671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1AF3-BCDC-81E7-C0E6-7EED34ED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28347-25B8-37FC-BF10-AE35EE796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280C3-CB2F-1F8A-292C-CF8C57C0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E185-230F-41E3-8D26-C55214B41B8C}" type="datetimeFigureOut">
              <a:rPr lang="hu-HU" smtClean="0"/>
              <a:t>2026. 03. 11.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880C6-4634-8486-0D5B-CA43CC32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1-9AB4-678B-DCDA-EA5EAF79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9F-999F-416B-AA4F-6EBAF0F27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229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A5179-40DF-612C-B81E-7F7630AC3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75210-AF2C-00DF-755F-9D5FB87B3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31007-F5B5-D2C2-E5DD-74E94421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E185-230F-41E3-8D26-C55214B41B8C}" type="datetimeFigureOut">
              <a:rPr lang="hu-HU" smtClean="0"/>
              <a:t>2026. 03. 11.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38037-75C8-A71A-7787-25B163A9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55FFA-2497-BF25-FB23-3B629C5C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9F-999F-416B-AA4F-6EBAF0F27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9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8DDF5-C374-033A-FD68-2734C527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67375-0D63-3DF8-862B-E6AF2DC73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4BC2F-DB8F-60E0-747F-8DB881B0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E185-230F-41E3-8D26-C55214B41B8C}" type="datetimeFigureOut">
              <a:rPr lang="hu-HU" smtClean="0"/>
              <a:t>2026. 03. 11.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F553F-4E0A-9599-ED2C-23337F05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6B348-53CE-51AC-31A4-7B590CE4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9F-999F-416B-AA4F-6EBAF0F27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85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1224-2AD9-BE05-CB32-D8E2D8D5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48E8-37BC-2171-D8F1-038DF9445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1DDFD-ACC9-9B34-2174-F19EE5C6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E185-230F-41E3-8D26-C55214B41B8C}" type="datetimeFigureOut">
              <a:rPr lang="hu-HU" smtClean="0"/>
              <a:t>2026. 03. 11.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11D7E-6C57-B8B6-C556-26122179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B941E-53EB-B294-8FAB-56B66F99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9F-999F-416B-AA4F-6EBAF0F27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356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0865-8352-79A9-E974-0A977328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7BF9B-A510-0B83-1D8C-E30FA4B2B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0AD9-0304-0A08-A0A9-8D159F7D6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01A11-78EE-920D-28A6-A8230BB8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E185-230F-41E3-8D26-C55214B41B8C}" type="datetimeFigureOut">
              <a:rPr lang="hu-HU" smtClean="0"/>
              <a:t>2026. 03. 11.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BD69E-0F90-BD08-AB7E-8EC5AFC3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C9A41-EC1E-43F8-5A0F-1D4D4618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9F-999F-416B-AA4F-6EBAF0F27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508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B5B5-7003-ADCB-ECC1-015FA5C3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B2A0D-A132-6CC3-E6BC-F1A3DCBC3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485CF-2399-634F-1FF0-7A2C52BB3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05EFB-8502-F48E-5000-EB6317AE9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3175C-DC58-0C75-AF33-8B5052A66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6E65B2-6089-86BA-CE63-FBFA50D4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E185-230F-41E3-8D26-C55214B41B8C}" type="datetimeFigureOut">
              <a:rPr lang="hu-HU" smtClean="0"/>
              <a:t>2026. 03. 11.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63B831-A26F-2B02-FDEF-7BF30ECD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CBDAD-2A75-011A-5E1D-AE2A3800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9F-999F-416B-AA4F-6EBAF0F27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021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704FC-DAD6-33E6-D9E0-3D36AB68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76D63-0FFF-5597-9A62-27BA11EA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E185-230F-41E3-8D26-C55214B41B8C}" type="datetimeFigureOut">
              <a:rPr lang="hu-HU" smtClean="0"/>
              <a:t>2026. 03. 11.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96FD1-B85D-B368-D649-EF95A8E8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CCB43-FC6B-D43F-4E26-8D29C9B6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9F-999F-416B-AA4F-6EBAF0F27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31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DC491-2386-5C32-0217-DF642AF9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E185-230F-41E3-8D26-C55214B41B8C}" type="datetimeFigureOut">
              <a:rPr lang="hu-HU" smtClean="0"/>
              <a:t>2026. 03. 11.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9A2DB-153A-CDEA-80D4-CAE55871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A98F-FCF0-A30C-EC73-45BF850F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9F-999F-416B-AA4F-6EBAF0F27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26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20D1-A243-A624-F737-7A0AB2B9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1AA26-70BC-8FAE-B965-9D80CE736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8EBD1-2BD4-EDF4-D2AE-71E8FD18E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5F14B-CD35-D863-5927-0C6F5BEC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E185-230F-41E3-8D26-C55214B41B8C}" type="datetimeFigureOut">
              <a:rPr lang="hu-HU" smtClean="0"/>
              <a:t>2026. 03. 11.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EC61E-13BF-7D44-CC1F-C14573EC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7DA3B-72E7-15F1-B48F-36E6D695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9F-999F-416B-AA4F-6EBAF0F27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56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3ABC6-A0DA-9235-5F44-BB458FD7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9349C-B8FC-CF9F-2A2F-C05823E64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08DA7-D7B9-8BEF-2F68-EA648848D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457C9-9013-6DC7-0311-71D647C0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E185-230F-41E3-8D26-C55214B41B8C}" type="datetimeFigureOut">
              <a:rPr lang="hu-HU" smtClean="0"/>
              <a:t>2026. 03. 11.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CA5FA-0B80-AC2A-777E-316FA69C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EAE3F-7CDD-4C29-899D-AB9E02DB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9F-999F-416B-AA4F-6EBAF0F27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06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5091E7-7586-968F-57D1-8DDBFE91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C251F-2FBB-AAC9-ABE5-638558313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4CC18-5A07-FB65-1217-375DA4242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FCE185-230F-41E3-8D26-C55214B41B8C}" type="datetimeFigureOut">
              <a:rPr lang="hu-HU" smtClean="0"/>
              <a:t>2026. 03. 11.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6C7E8-CEE8-FA8C-108E-76EEF772E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B6C3A-F1E8-F84A-2201-B7D6C2C19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D3529F-999F-416B-AA4F-6EBAF0F27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08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dear-santa-please-dont-deliver-exotic-pets-for-christmas-11158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713939F-FD72-B107-1347-90AE0E52979C}"/>
              </a:ext>
            </a:extLst>
          </p:cNvPr>
          <p:cNvSpPr txBox="1">
            <a:spLocks/>
          </p:cNvSpPr>
          <p:nvPr/>
        </p:nvSpPr>
        <p:spPr>
          <a:xfrm>
            <a:off x="1524000" y="2030082"/>
            <a:ext cx="9144000" cy="2260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Hogyan lesz az adatból törvény?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58401C-01F6-FFEE-1A3B-BCEEDE776FCC}"/>
              </a:ext>
            </a:extLst>
          </p:cNvPr>
          <p:cNvSpPr txBox="1">
            <a:spLocks/>
          </p:cNvSpPr>
          <p:nvPr/>
        </p:nvSpPr>
        <p:spPr>
          <a:xfrm>
            <a:off x="1043796" y="5129842"/>
            <a:ext cx="10104408" cy="143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Dr. Marton Attila</a:t>
            </a:r>
          </a:p>
          <a:p>
            <a:r>
              <a:rPr lang="hu-HU"/>
              <a:t>tudományos munkatárs</a:t>
            </a:r>
          </a:p>
          <a:p>
            <a:r>
              <a:rPr lang="hu-HU"/>
              <a:t>Biodiverzitás, Vízgazdálkodás és Klímaváltozás Kompetencia Központ</a:t>
            </a:r>
            <a:endParaRPr lang="hu-HU" dirty="0"/>
          </a:p>
        </p:txBody>
      </p:sp>
      <p:pic>
        <p:nvPicPr>
          <p:cNvPr id="14" name="Picture 6" descr="A képen vázlat, Betűtípus, clipart, Vonalas grafik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192D7F6-1CC7-CE7E-278C-B51D3D9BE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14113" r="6648" b="11610"/>
          <a:stretch>
            <a:fillRect/>
          </a:stretch>
        </p:blipFill>
        <p:spPr bwMode="auto">
          <a:xfrm>
            <a:off x="304799" y="230367"/>
            <a:ext cx="3412994" cy="159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 képen szöveg, embléma, címerpajzs, szimbólu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70F98AF-752E-BFD7-7C54-0815EEDC8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06" y="230367"/>
            <a:ext cx="1599841" cy="159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4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552D5-5B3A-C304-C40C-650EEA610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567" y="1825625"/>
            <a:ext cx="5573233" cy="4764956"/>
          </a:xfrm>
        </p:spPr>
        <p:txBody>
          <a:bodyPr>
            <a:normAutofit/>
          </a:bodyPr>
          <a:lstStyle/>
          <a:p>
            <a:r>
              <a:rPr lang="hu-HU" sz="24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Vállalások a felek részéről,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annak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érdekében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, hogy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enyhíts</a:t>
            </a:r>
            <a:r>
              <a:rPr lang="hu-HU" sz="24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ék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 az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éghajlatváltozás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káros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hatásait</a:t>
            </a:r>
            <a:endParaRPr lang="en-US" sz="2400" dirty="0">
              <a:latin typeface="Bahnschrift" panose="020B0502040204020203" pitchFamily="34" charset="0"/>
            </a:endParaRPr>
          </a:p>
          <a:p>
            <a:r>
              <a:rPr lang="hu-HU" sz="2400" dirty="0">
                <a:latin typeface="Bahnschrift" panose="020B0502040204020203" pitchFamily="34" charset="0"/>
              </a:rPr>
              <a:t>Amerika kilépett (</a:t>
            </a:r>
            <a:r>
              <a:rPr lang="hu-HU" sz="2400" dirty="0" err="1">
                <a:latin typeface="Bahnschrift" panose="020B0502040204020203" pitchFamily="34" charset="0"/>
              </a:rPr>
              <a:t>Trump</a:t>
            </a:r>
            <a:r>
              <a:rPr lang="hu-HU" sz="2400" dirty="0">
                <a:latin typeface="Bahnschrift" panose="020B0502040204020203" pitchFamily="34" charset="0"/>
              </a:rPr>
              <a:t>), majd visszalépett (</a:t>
            </a:r>
            <a:r>
              <a:rPr lang="hu-HU" sz="2400" dirty="0" err="1">
                <a:latin typeface="Bahnschrift" panose="020B0502040204020203" pitchFamily="34" charset="0"/>
              </a:rPr>
              <a:t>Biden</a:t>
            </a:r>
            <a:r>
              <a:rPr lang="hu-HU" sz="2400" dirty="0">
                <a:latin typeface="Bahnschrift" panose="020B0502040204020203" pitchFamily="34" charset="0"/>
              </a:rPr>
              <a:t>), majd kilépett (</a:t>
            </a:r>
            <a:r>
              <a:rPr lang="hu-HU" sz="2400" dirty="0" err="1">
                <a:latin typeface="Bahnschrift" panose="020B0502040204020203" pitchFamily="34" charset="0"/>
              </a:rPr>
              <a:t>Trump</a:t>
            </a:r>
            <a:r>
              <a:rPr lang="hu-HU" sz="2400" dirty="0">
                <a:latin typeface="Bahnschrift" panose="020B0502040204020203" pitchFamily="34" charset="0"/>
              </a:rPr>
              <a:t>)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A megállapodás hatálybalépése óta eltelt évek alacsony CO</a:t>
            </a:r>
            <a:r>
              <a:rPr lang="hu-HU" sz="2400" baseline="-25000" dirty="0">
                <a:latin typeface="Bahnschrift" panose="020B0502040204020203" pitchFamily="34" charset="0"/>
              </a:rPr>
              <a:t>2</a:t>
            </a:r>
            <a:r>
              <a:rPr lang="hu-HU" sz="2400" dirty="0">
                <a:latin typeface="Bahnschrift" panose="020B0502040204020203" pitchFamily="34" charset="0"/>
              </a:rPr>
              <a:t> megoldásokat és új piacokat hoztak létre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5FCDE0-9195-8693-1699-50717730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67" y="365125"/>
            <a:ext cx="6815469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Bahnschrift" panose="020B0502040204020203" pitchFamily="34" charset="0"/>
              </a:rPr>
              <a:t>Orsz</a:t>
            </a:r>
            <a:r>
              <a:rPr lang="hu-HU" sz="3600" dirty="0">
                <a:latin typeface="Bahnschrift" panose="020B0502040204020203" pitchFamily="34" charset="0"/>
              </a:rPr>
              <a:t>ágonként meghatározott hozzájárulások (NDC)</a:t>
            </a:r>
            <a:endParaRPr lang="en-US" sz="3600" dirty="0">
              <a:latin typeface="Bahnschrift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6C0C85-B427-B2CF-CE90-458167917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0"/>
          <a:stretch>
            <a:fillRect/>
          </a:stretch>
        </p:blipFill>
        <p:spPr>
          <a:xfrm>
            <a:off x="6577695" y="304800"/>
            <a:ext cx="4889686" cy="3429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BBA573-7A99-141D-7D5C-920C7BE7A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695" y="3673929"/>
            <a:ext cx="5230750" cy="31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0D77-51C6-8053-A429-4A294923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ahnschrift" panose="020B0502040204020203" pitchFamily="34" charset="0"/>
              </a:rPr>
              <a:t>A Párizsi Egyezmény kilátásai: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89A04D-C93E-5D8B-E246-81E0456E5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321" y="1825624"/>
            <a:ext cx="5392479" cy="4798459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Bahnschrift" panose="020B0502040204020203" pitchFamily="34" charset="0"/>
              </a:rPr>
              <a:t>Egyre több ország, régió, város és vállalat tűz ki CO</a:t>
            </a:r>
            <a:r>
              <a:rPr lang="hu-HU" sz="2400" baseline="-25000" dirty="0">
                <a:latin typeface="Bahnschrift" panose="020B0502040204020203" pitchFamily="34" charset="0"/>
              </a:rPr>
              <a:t>2</a:t>
            </a:r>
            <a:r>
              <a:rPr lang="hu-HU" sz="2400" dirty="0">
                <a:latin typeface="Bahnschrift" panose="020B0502040204020203" pitchFamily="34" charset="0"/>
              </a:rPr>
              <a:t>-semlegességi célokat. A kibocsátás 25%-át kitevő gazdasági ágazatokban versenyképessé válnak a CO</a:t>
            </a:r>
            <a:r>
              <a:rPr lang="hu-HU" sz="2400" baseline="-25000" dirty="0">
                <a:latin typeface="Bahnschrift" panose="020B0502040204020203" pitchFamily="34" charset="0"/>
              </a:rPr>
              <a:t>2</a:t>
            </a:r>
            <a:r>
              <a:rPr lang="hu-HU" sz="2400" dirty="0">
                <a:latin typeface="Bahnschrift" panose="020B0502040204020203" pitchFamily="34" charset="0"/>
              </a:rPr>
              <a:t>-mentes megoldások (pl. villamosenergia- és a közlekedési ágazatban)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2030-ra a CO</a:t>
            </a:r>
            <a:r>
              <a:rPr lang="hu-HU" sz="2400" baseline="-25000" dirty="0">
                <a:latin typeface="Bahnschrift" panose="020B0502040204020203" pitchFamily="34" charset="0"/>
              </a:rPr>
              <a:t>2</a:t>
            </a:r>
            <a:r>
              <a:rPr lang="hu-HU" sz="2400" dirty="0">
                <a:latin typeface="Bahnschrift" panose="020B0502040204020203" pitchFamily="34" charset="0"/>
              </a:rPr>
              <a:t>-mentes megoldások versenyképesek lehetnek a globális kibocsátás több mint 70%-át képviselő ágazatokban.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A2F4452-BC52-9F1F-9B75-5C5DFF1D8D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13" y="1825625"/>
            <a:ext cx="51215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9C10-A676-DB37-0047-3487F4D5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ahnschrift" panose="020B0502040204020203" pitchFamily="34" charset="0"/>
              </a:rPr>
              <a:t>EU Zöld Megállapodás (2020)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C1FAE-6542-805A-5669-951AC92D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284" y="1825624"/>
            <a:ext cx="5796516" cy="4781363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Bahnschrift" panose="020B0502040204020203" pitchFamily="34" charset="0"/>
              </a:rPr>
              <a:t>EU klíma-semlegessé tétele 2050-ig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2030-ra kitűzött üvegházhatásúgáz-kibocsátás-csökkentési 50%-ra, az 1990-es szinthez képest pedig 55%-ra.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Minden jogszabályt felülvizsgálnak éghajlatvédelmi szempontból, új jogszabályokat vezetnek be </a:t>
            </a:r>
            <a:r>
              <a:rPr lang="hu-HU" sz="2400" b="1" dirty="0">
                <a:latin typeface="Bahnschrift" panose="020B0502040204020203" pitchFamily="34" charset="0"/>
              </a:rPr>
              <a:t>a körforgásos gazdaság, az épületek felújítása, a biológiai sokféleség, a mezőgazdaság és az innováció területén</a:t>
            </a:r>
            <a:r>
              <a:rPr lang="hu-HU" sz="2400" dirty="0">
                <a:latin typeface="Bahnschrift" panose="020B0502040204020203" pitchFamily="34" charset="0"/>
              </a:rPr>
              <a:t>.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20458C8-21AE-9592-D87D-CB753007C6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53"/>
          <a:stretch>
            <a:fillRect/>
          </a:stretch>
        </p:blipFill>
        <p:spPr bwMode="auto">
          <a:xfrm>
            <a:off x="5940670" y="1644771"/>
            <a:ext cx="6193821" cy="43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44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8F37-752F-D30E-5393-FC409FDE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ahnschrift" panose="020B0502040204020203" pitchFamily="34" charset="0"/>
              </a:rPr>
              <a:t>Tiszta energia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817C28-04D9-724C-C59C-BE50A1DE7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Bahnschrift" panose="020B0502040204020203" pitchFamily="34" charset="0"/>
              </a:rPr>
              <a:t>2050-re "nettó nulla üvegházhatású gázkibocsátás"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A vonatkozó energiaügyi irányelveket felülvizsgálni és javítani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2023-ban a tagállamok aktualizálják klíma- és nemzeti energiaügyi terveiket, hogy megfeleljenek az EU 2030-ra kitűzött klímacéljának. 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A legfontosabb elvek a következők:</a:t>
            </a:r>
          </a:p>
          <a:p>
            <a:pPr lvl="1"/>
            <a:r>
              <a:rPr lang="hu-HU" sz="2000" dirty="0">
                <a:latin typeface="Bahnschrift" panose="020B0502040204020203" pitchFamily="34" charset="0"/>
              </a:rPr>
              <a:t>az energiahatékonyság előtérbe helyezése</a:t>
            </a:r>
          </a:p>
          <a:p>
            <a:pPr lvl="1"/>
            <a:r>
              <a:rPr lang="hu-HU" sz="2000" dirty="0">
                <a:latin typeface="Bahnschrift" panose="020B0502040204020203" pitchFamily="34" charset="0"/>
              </a:rPr>
              <a:t>a nagyrészt megújuló erőforrásokra épülő energiaszektor fejlesztése</a:t>
            </a:r>
          </a:p>
          <a:p>
            <a:pPr lvl="1"/>
            <a:r>
              <a:rPr lang="hu-HU" sz="2000" dirty="0">
                <a:latin typeface="Bahnschrift" panose="020B0502040204020203" pitchFamily="34" charset="0"/>
              </a:rPr>
              <a:t>az EU megfizethető energiaellátásának biztosítása</a:t>
            </a:r>
          </a:p>
          <a:p>
            <a:pPr lvl="1"/>
            <a:r>
              <a:rPr lang="hu-HU" sz="2000" dirty="0">
                <a:latin typeface="Bahnschrift" panose="020B0502040204020203" pitchFamily="34" charset="0"/>
              </a:rPr>
              <a:t>integrált, összekapcsolt, digitalizált uniós energiapiac kialakítása.</a:t>
            </a:r>
            <a:endParaRPr lang="en-US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4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4EC4F2-0DEB-2AD4-13A1-89429212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ahnschrift" panose="020B0502040204020203" pitchFamily="34" charset="0"/>
              </a:rPr>
              <a:t>Fenntartható ipar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B3E52-C3B4-77A6-52C3-F3F7A0BD0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Bahnschrift" panose="020B0502040204020203" pitchFamily="34" charset="0"/>
              </a:rPr>
              <a:t>körforgásos gazdaságra vonatkozó iparpolitika bevezetése</a:t>
            </a:r>
            <a:r>
              <a:rPr lang="en-US" sz="2400" dirty="0">
                <a:latin typeface="Bahnschrift" panose="020B0502040204020203" pitchFamily="34" charset="0"/>
              </a:rPr>
              <a:t>, </a:t>
            </a:r>
            <a:r>
              <a:rPr lang="hu-HU" sz="2400" dirty="0">
                <a:latin typeface="Bahnschrift" panose="020B0502040204020203" pitchFamily="34" charset="0"/>
              </a:rPr>
              <a:t>klímasemleges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ipar</a:t>
            </a:r>
            <a:r>
              <a:rPr lang="en-US" sz="2400" dirty="0">
                <a:latin typeface="Bahnschrift" panose="020B0502040204020203" pitchFamily="34" charset="0"/>
              </a:rPr>
              <a:t> l</a:t>
            </a:r>
            <a:r>
              <a:rPr lang="hu-HU" sz="2400" dirty="0" err="1">
                <a:latin typeface="Bahnschrift" panose="020B0502040204020203" pitchFamily="34" charset="0"/>
              </a:rPr>
              <a:t>étrehozása</a:t>
            </a:r>
            <a:endParaRPr lang="hu-HU" sz="2400" dirty="0">
              <a:latin typeface="Bahnschrift" panose="020B0502040204020203" pitchFamily="34" charset="0"/>
            </a:endParaRPr>
          </a:p>
          <a:p>
            <a:r>
              <a:rPr lang="hu-HU" sz="2400" dirty="0">
                <a:latin typeface="Bahnschrift" panose="020B0502040204020203" pitchFamily="34" charset="0"/>
              </a:rPr>
              <a:t>energiaigényes iparágak (pl. acél- és cementipar) CO2-mentesítése és modernizálása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fenntartható termékek politikája: anyagpazarlás csökkentésére összpontosít, </a:t>
            </a:r>
            <a:r>
              <a:rPr lang="hu-HU" sz="2400" dirty="0" err="1">
                <a:latin typeface="Bahnschrift" panose="020B0502040204020203" pitchFamily="34" charset="0"/>
              </a:rPr>
              <a:t>újrafelhasználás</a:t>
            </a:r>
            <a:r>
              <a:rPr lang="hu-HU" sz="2400" dirty="0">
                <a:latin typeface="Bahnschrift" panose="020B0502040204020203" pitchFamily="34" charset="0"/>
              </a:rPr>
              <a:t> biztosítása és </a:t>
            </a:r>
            <a:r>
              <a:rPr lang="hu-HU" sz="2400" dirty="0" err="1">
                <a:latin typeface="Bahnschrift" panose="020B0502040204020203" pitchFamily="34" charset="0"/>
              </a:rPr>
              <a:t>újrahasznosítási</a:t>
            </a:r>
            <a:r>
              <a:rPr lang="hu-HU" sz="2400" dirty="0">
                <a:latin typeface="Bahnschrift" panose="020B0502040204020203" pitchFamily="34" charset="0"/>
              </a:rPr>
              <a:t> folyamatok megerősítése (pl. textil, építőipar, járművek, akkumulátorok, elektronika és műanyagok).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A hulladékok Unión kívüli exportjának megszüntetése és az illegális exportra vonatkozó szabályokat szigorítása</a:t>
            </a:r>
            <a:endParaRPr lang="en-US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6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9C28-D37C-5920-424B-EEB55B5E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ahnschrift" panose="020B0502040204020203" pitchFamily="34" charset="0"/>
              </a:rPr>
              <a:t>„Farm to </a:t>
            </a:r>
            <a:r>
              <a:rPr lang="hu-HU" dirty="0" err="1">
                <a:latin typeface="Bahnschrift" panose="020B0502040204020203" pitchFamily="34" charset="0"/>
              </a:rPr>
              <a:t>fork</a:t>
            </a:r>
            <a:r>
              <a:rPr lang="hu-HU" dirty="0">
                <a:latin typeface="Bahnschrift" panose="020B0502040204020203" pitchFamily="34" charset="0"/>
              </a:rPr>
              <a:t>” és Biodiverzitási stratégia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55F43-8C19-4787-83C2-C51FEECA8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765" y="1604682"/>
            <a:ext cx="5706035" cy="4966447"/>
          </a:xfrm>
        </p:spPr>
        <p:txBody>
          <a:bodyPr>
            <a:noAutofit/>
          </a:bodyPr>
          <a:lstStyle/>
          <a:p>
            <a:r>
              <a:rPr lang="hu-HU" sz="1800" dirty="0">
                <a:latin typeface="Bahnschrift" panose="020B0502040204020203" pitchFamily="34" charset="0"/>
              </a:rPr>
              <a:t>Élelmiszerek fenntarthatósága, a gazdálkodók és a halászok támogatása</a:t>
            </a:r>
          </a:p>
          <a:p>
            <a:r>
              <a:rPr lang="hu-HU" sz="1800" dirty="0">
                <a:latin typeface="Bahnschrift" panose="020B0502040204020203" pitchFamily="34" charset="0"/>
              </a:rPr>
              <a:t>A program a </a:t>
            </a:r>
            <a:r>
              <a:rPr lang="en-US" sz="1800" dirty="0">
                <a:latin typeface="Bahnschrift" panose="020B0502040204020203" pitchFamily="34" charset="0"/>
              </a:rPr>
              <a:t>c</a:t>
            </a:r>
            <a:r>
              <a:rPr lang="hu-HU" sz="1800" dirty="0" err="1">
                <a:latin typeface="Bahnschrift" panose="020B0502040204020203" pitchFamily="34" charset="0"/>
              </a:rPr>
              <a:t>éljai</a:t>
            </a:r>
            <a:r>
              <a:rPr lang="hu-HU" sz="1800" dirty="0">
                <a:latin typeface="Bahnschrift" panose="020B0502040204020203" pitchFamily="34" charset="0"/>
              </a:rPr>
              <a:t> 2030-ig:</a:t>
            </a:r>
          </a:p>
          <a:p>
            <a:pPr lvl="1"/>
            <a:r>
              <a:rPr lang="hu-HU" sz="1800" dirty="0">
                <a:latin typeface="Bahnschrift" panose="020B0502040204020203" pitchFamily="34" charset="0"/>
              </a:rPr>
              <a:t>EU mezőgazdaság 25%-</a:t>
            </a:r>
            <a:r>
              <a:rPr lang="hu-HU" sz="1800" dirty="0" err="1">
                <a:latin typeface="Bahnschrift" panose="020B0502040204020203" pitchFamily="34" charset="0"/>
              </a:rPr>
              <a:t>ának</a:t>
            </a:r>
            <a:r>
              <a:rPr lang="hu-HU" sz="1800" dirty="0">
                <a:latin typeface="Bahnschrift" panose="020B0502040204020203" pitchFamily="34" charset="0"/>
              </a:rPr>
              <a:t> ökológiai gazdálkodássá tétele</a:t>
            </a:r>
          </a:p>
          <a:p>
            <a:pPr lvl="1"/>
            <a:r>
              <a:rPr lang="hu-HU" sz="1800" dirty="0">
                <a:latin typeface="Bahnschrift" panose="020B0502040204020203" pitchFamily="34" charset="0"/>
              </a:rPr>
              <a:t>A növényvédő szerek használatának 50%-os csökkentése</a:t>
            </a:r>
          </a:p>
          <a:p>
            <a:pPr lvl="1"/>
            <a:r>
              <a:rPr lang="hu-HU" sz="1800" dirty="0">
                <a:latin typeface="Bahnschrift" panose="020B0502040204020203" pitchFamily="34" charset="0"/>
              </a:rPr>
              <a:t>A műtrágyák használatának 20%-os csökkentése</a:t>
            </a:r>
          </a:p>
          <a:p>
            <a:pPr lvl="1"/>
            <a:r>
              <a:rPr lang="hu-HU" sz="1800" dirty="0">
                <a:latin typeface="Bahnschrift" panose="020B0502040204020203" pitchFamily="34" charset="0"/>
              </a:rPr>
              <a:t>A tápanyagveszteség legalább 50%-os csökkentése</a:t>
            </a:r>
          </a:p>
          <a:p>
            <a:pPr lvl="1"/>
            <a:r>
              <a:rPr lang="hu-HU" sz="1800" dirty="0">
                <a:latin typeface="Bahnschrift" panose="020B0502040204020203" pitchFamily="34" charset="0"/>
              </a:rPr>
              <a:t>Az </a:t>
            </a:r>
            <a:r>
              <a:rPr lang="hu-HU" sz="1800" dirty="0" err="1">
                <a:latin typeface="Bahnschrift" panose="020B0502040204020203" pitchFamily="34" charset="0"/>
              </a:rPr>
              <a:t>antimikrobiális</a:t>
            </a:r>
            <a:r>
              <a:rPr lang="hu-HU" sz="1800" dirty="0">
                <a:latin typeface="Bahnschrift" panose="020B0502040204020203" pitchFamily="34" charset="0"/>
              </a:rPr>
              <a:t> szerek használatának csökkentése a mezőgazdaságban és az </a:t>
            </a:r>
            <a:r>
              <a:rPr lang="hu-HU" sz="1800" dirty="0" err="1">
                <a:latin typeface="Bahnschrift" panose="020B0502040204020203" pitchFamily="34" charset="0"/>
              </a:rPr>
              <a:t>akvakultúrában</a:t>
            </a:r>
            <a:r>
              <a:rPr lang="hu-HU" sz="1800" dirty="0">
                <a:latin typeface="Bahnschrift" panose="020B0502040204020203" pitchFamily="34" charset="0"/>
              </a:rPr>
              <a:t> 50%-kal.</a:t>
            </a:r>
          </a:p>
          <a:p>
            <a:pPr lvl="1"/>
            <a:r>
              <a:rPr lang="hu-HU" sz="1800" dirty="0">
                <a:latin typeface="Bahnschrift" panose="020B0502040204020203" pitchFamily="34" charset="0"/>
              </a:rPr>
              <a:t>Fenntartható élelmiszerek címkézése.</a:t>
            </a:r>
          </a:p>
          <a:p>
            <a:pPr lvl="1"/>
            <a:r>
              <a:rPr lang="hu-HU" sz="1800" dirty="0">
                <a:latin typeface="Bahnschrift" panose="020B0502040204020203" pitchFamily="34" charset="0"/>
              </a:rPr>
              <a:t>Az élelmiszer-hulladék 50%-os csökkentése</a:t>
            </a:r>
          </a:p>
          <a:p>
            <a:pPr lvl="1"/>
            <a:r>
              <a:rPr lang="hu-HU" sz="1800" dirty="0">
                <a:latin typeface="Bahnschrift" panose="020B0502040204020203" pitchFamily="34" charset="0"/>
              </a:rPr>
              <a:t>10 milliárd euró elkülönítése kutatásra.</a:t>
            </a:r>
            <a:endParaRPr lang="en-US" sz="1800" dirty="0">
              <a:latin typeface="Bahnschrift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7A3EC-AB5C-CD5B-68B6-1059450F9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88044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Az európai </a:t>
            </a:r>
            <a:r>
              <a:rPr lang="en-US" sz="1600" dirty="0" err="1">
                <a:latin typeface="Bahnschrift" panose="020B0502040204020203" pitchFamily="34" charset="0"/>
              </a:rPr>
              <a:t>költségvetés</a:t>
            </a:r>
            <a:r>
              <a:rPr lang="en-US" sz="1600" dirty="0">
                <a:latin typeface="Bahnschrift" panose="020B0502040204020203" pitchFamily="34" charset="0"/>
              </a:rPr>
              <a:t> 25%-</a:t>
            </a:r>
            <a:r>
              <a:rPr lang="en-US" sz="1600" dirty="0" err="1">
                <a:latin typeface="Bahnschrift" panose="020B0502040204020203" pitchFamily="34" charset="0"/>
              </a:rPr>
              <a:t>ából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r>
              <a:rPr lang="en-US" sz="1600" dirty="0" err="1">
                <a:latin typeface="Bahnschrift" panose="020B0502040204020203" pitchFamily="34" charset="0"/>
              </a:rPr>
              <a:t>amelyet</a:t>
            </a:r>
            <a:r>
              <a:rPr lang="en-US" sz="1600" dirty="0">
                <a:latin typeface="Bahnschrift" panose="020B0502040204020203" pitchFamily="34" charset="0"/>
              </a:rPr>
              <a:t> az </a:t>
            </a:r>
            <a:r>
              <a:rPr lang="en-US" sz="1600" dirty="0" err="1">
                <a:latin typeface="Bahnschrift" panose="020B0502040204020203" pitchFamily="34" charset="0"/>
              </a:rPr>
              <a:t>éghajlatváltozás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elleni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küzdelemre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fordítanak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r>
              <a:rPr lang="en-US" sz="1600" dirty="0" err="1">
                <a:latin typeface="Bahnschrift" panose="020B0502040204020203" pitchFamily="34" charset="0"/>
              </a:rPr>
              <a:t>jelentős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részt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szánnak</a:t>
            </a:r>
            <a:r>
              <a:rPr lang="en-US" sz="1600" dirty="0">
                <a:latin typeface="Bahnschrift" panose="020B0502040204020203" pitchFamily="34" charset="0"/>
              </a:rPr>
              <a:t> a </a:t>
            </a:r>
            <a:r>
              <a:rPr lang="en-US" sz="1600" dirty="0" err="1">
                <a:latin typeface="Bahnschrift" panose="020B0502040204020203" pitchFamily="34" charset="0"/>
              </a:rPr>
              <a:t>biológiai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sokféleség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helyreállítására</a:t>
            </a:r>
            <a:r>
              <a:rPr lang="en-US" sz="1600" dirty="0">
                <a:latin typeface="Bahnschrift" panose="020B0502040204020203" pitchFamily="34" charset="0"/>
              </a:rPr>
              <a:t> és a </a:t>
            </a:r>
            <a:r>
              <a:rPr lang="en-US" sz="1600" dirty="0" err="1">
                <a:latin typeface="Bahnschrift" panose="020B0502040204020203" pitchFamily="34" charset="0"/>
              </a:rPr>
              <a:t>természetalapú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megoldásokra</a:t>
            </a:r>
            <a:endParaRPr lang="en-US" sz="1600" dirty="0">
              <a:latin typeface="Bahnschrift" panose="020B0502040204020203" pitchFamily="34" charset="0"/>
            </a:endParaRPr>
          </a:p>
          <a:p>
            <a:r>
              <a:rPr lang="en-US" sz="1600" dirty="0">
                <a:latin typeface="Bahnschrift" panose="020B0502040204020203" pitchFamily="34" charset="0"/>
              </a:rPr>
              <a:t>A</a:t>
            </a:r>
            <a:r>
              <a:rPr lang="hu-HU" sz="1600" dirty="0">
                <a:latin typeface="Bahnschrift" panose="020B0502040204020203" pitchFamily="34" charset="0"/>
              </a:rPr>
              <a:t> program céljai 2030-ig</a:t>
            </a:r>
            <a:r>
              <a:rPr lang="en-US" sz="1600" dirty="0">
                <a:latin typeface="Bahnschrift" panose="020B0502040204020203" pitchFamily="34" charset="0"/>
              </a:rPr>
              <a:t>:</a:t>
            </a:r>
          </a:p>
          <a:p>
            <a:pPr lvl="1"/>
            <a:r>
              <a:rPr lang="en-US" sz="1600" dirty="0">
                <a:latin typeface="Bahnschrift" panose="020B0502040204020203" pitchFamily="34" charset="0"/>
              </a:rPr>
              <a:t>A </a:t>
            </a:r>
            <a:r>
              <a:rPr lang="en-US" sz="1600" dirty="0" err="1">
                <a:latin typeface="Bahnschrift" panose="020B0502040204020203" pitchFamily="34" charset="0"/>
              </a:rPr>
              <a:t>tengeri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terület</a:t>
            </a:r>
            <a:r>
              <a:rPr lang="en-US" sz="1600" dirty="0">
                <a:latin typeface="Bahnschrift" panose="020B0502040204020203" pitchFamily="34" charset="0"/>
              </a:rPr>
              <a:t> 30%-</a:t>
            </a:r>
            <a:r>
              <a:rPr lang="en-US" sz="1600" dirty="0" err="1">
                <a:latin typeface="Bahnschrift" panose="020B0502040204020203" pitchFamily="34" charset="0"/>
              </a:rPr>
              <a:t>ának</a:t>
            </a:r>
            <a:r>
              <a:rPr lang="en-US" sz="1600" dirty="0">
                <a:latin typeface="Bahnschrift" panose="020B0502040204020203" pitchFamily="34" charset="0"/>
              </a:rPr>
              <a:t> és a </a:t>
            </a:r>
            <a:r>
              <a:rPr lang="en-US" sz="1600" dirty="0" err="1">
                <a:latin typeface="Bahnschrift" panose="020B0502040204020203" pitchFamily="34" charset="0"/>
              </a:rPr>
              <a:t>szárazföldi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terület</a:t>
            </a:r>
            <a:r>
              <a:rPr lang="en-US" sz="1600" dirty="0">
                <a:latin typeface="Bahnschrift" panose="020B0502040204020203" pitchFamily="34" charset="0"/>
              </a:rPr>
              <a:t> 30%-</a:t>
            </a:r>
            <a:r>
              <a:rPr lang="en-US" sz="1600" dirty="0" err="1">
                <a:latin typeface="Bahnschrift" panose="020B0502040204020203" pitchFamily="34" charset="0"/>
              </a:rPr>
              <a:t>ának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védelme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r>
              <a:rPr lang="en-US" sz="1600" dirty="0" err="1">
                <a:latin typeface="Bahnschrift" panose="020B0502040204020203" pitchFamily="34" charset="0"/>
              </a:rPr>
              <a:t>különös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tekintettel</a:t>
            </a:r>
            <a:r>
              <a:rPr lang="en-US" sz="1600" dirty="0">
                <a:latin typeface="Bahnschrift" panose="020B0502040204020203" pitchFamily="34" charset="0"/>
              </a:rPr>
              <a:t> az </a:t>
            </a:r>
            <a:r>
              <a:rPr lang="hu-HU" sz="1600" dirty="0">
                <a:latin typeface="Bahnschrift" panose="020B0502040204020203" pitchFamily="34" charset="0"/>
              </a:rPr>
              <a:t>ős</a:t>
            </a:r>
            <a:r>
              <a:rPr lang="en-US" sz="1600" dirty="0" err="1">
                <a:latin typeface="Bahnschrift" panose="020B0502040204020203" pitchFamily="34" charset="0"/>
              </a:rPr>
              <a:t>erdőkre</a:t>
            </a:r>
            <a:r>
              <a:rPr lang="en-US" sz="1600" dirty="0">
                <a:latin typeface="Bahnschrift" panose="020B0502040204020203" pitchFamily="34" charset="0"/>
              </a:rPr>
              <a:t> és az </a:t>
            </a:r>
            <a:r>
              <a:rPr lang="en-US" sz="1600" dirty="0" err="1">
                <a:latin typeface="Bahnschrift" panose="020B0502040204020203" pitchFamily="34" charset="0"/>
              </a:rPr>
              <a:t>idős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erdőkre</a:t>
            </a:r>
            <a:r>
              <a:rPr lang="en-US" sz="1600" dirty="0">
                <a:latin typeface="Bahnschrift" panose="020B0502040204020203" pitchFamily="34" charset="0"/>
              </a:rPr>
              <a:t>.</a:t>
            </a:r>
          </a:p>
          <a:p>
            <a:pPr lvl="1"/>
            <a:r>
              <a:rPr lang="en-US" sz="1600" dirty="0">
                <a:latin typeface="Bahnschrift" panose="020B0502040204020203" pitchFamily="34" charset="0"/>
              </a:rPr>
              <a:t>3 </a:t>
            </a:r>
            <a:r>
              <a:rPr lang="en-US" sz="1600" dirty="0" err="1">
                <a:latin typeface="Bahnschrift" panose="020B0502040204020203" pitchFamily="34" charset="0"/>
              </a:rPr>
              <a:t>milliárd</a:t>
            </a:r>
            <a:r>
              <a:rPr lang="en-US" sz="1600" dirty="0">
                <a:latin typeface="Bahnschrift" panose="020B0502040204020203" pitchFamily="34" charset="0"/>
              </a:rPr>
              <a:t> fa </a:t>
            </a:r>
            <a:r>
              <a:rPr lang="en-US" sz="1600" dirty="0" err="1">
                <a:latin typeface="Bahnschrift" panose="020B0502040204020203" pitchFamily="34" charset="0"/>
              </a:rPr>
              <a:t>ültetése</a:t>
            </a:r>
            <a:r>
              <a:rPr lang="en-US" sz="1600" dirty="0">
                <a:latin typeface="Bahnschrift" panose="020B0502040204020203" pitchFamily="34" charset="0"/>
              </a:rPr>
              <a:t>.</a:t>
            </a:r>
          </a:p>
          <a:p>
            <a:pPr lvl="1"/>
            <a:r>
              <a:rPr lang="en-US" sz="1600" dirty="0" err="1">
                <a:latin typeface="Bahnschrift" panose="020B0502040204020203" pitchFamily="34" charset="0"/>
              </a:rPr>
              <a:t>Legalább</a:t>
            </a:r>
            <a:r>
              <a:rPr lang="en-US" sz="1600" dirty="0">
                <a:latin typeface="Bahnschrift" panose="020B0502040204020203" pitchFamily="34" charset="0"/>
              </a:rPr>
              <a:t> 25 000 </a:t>
            </a:r>
            <a:r>
              <a:rPr lang="en-US" sz="1600" dirty="0" err="1">
                <a:latin typeface="Bahnschrift" panose="020B0502040204020203" pitchFamily="34" charset="0"/>
              </a:rPr>
              <a:t>kilométernyi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folyó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helyreállítása</a:t>
            </a:r>
            <a:r>
              <a:rPr lang="en-US" sz="1600" dirty="0">
                <a:latin typeface="Bahnschrift" panose="020B0502040204020203" pitchFamily="34" charset="0"/>
              </a:rPr>
              <a:t>, hogy azok </a:t>
            </a:r>
            <a:r>
              <a:rPr lang="en-US" sz="1600" dirty="0" err="1">
                <a:latin typeface="Bahnschrift" panose="020B0502040204020203" pitchFamily="34" charset="0"/>
              </a:rPr>
              <a:t>szabadon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folyóvá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váljanak</a:t>
            </a:r>
            <a:r>
              <a:rPr lang="en-US" sz="1600" dirty="0">
                <a:latin typeface="Bahnschrift" panose="020B0502040204020203" pitchFamily="34" charset="0"/>
              </a:rPr>
              <a:t>.</a:t>
            </a:r>
          </a:p>
          <a:p>
            <a:pPr lvl="1"/>
            <a:r>
              <a:rPr lang="en-US" sz="1600" dirty="0">
                <a:latin typeface="Bahnschrift" panose="020B0502040204020203" pitchFamily="34" charset="0"/>
              </a:rPr>
              <a:t>A </a:t>
            </a:r>
            <a:r>
              <a:rPr lang="en-US" sz="1600" dirty="0" err="1">
                <a:latin typeface="Bahnschrift" panose="020B0502040204020203" pitchFamily="34" charset="0"/>
              </a:rPr>
              <a:t>növényvédő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szerek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használatának</a:t>
            </a:r>
            <a:r>
              <a:rPr lang="en-US" sz="1600" dirty="0">
                <a:latin typeface="Bahnschrift" panose="020B0502040204020203" pitchFamily="34" charset="0"/>
              </a:rPr>
              <a:t> 50%-</a:t>
            </a:r>
            <a:r>
              <a:rPr lang="en-US" sz="1600" dirty="0" err="1">
                <a:latin typeface="Bahnschrift" panose="020B0502040204020203" pitchFamily="34" charset="0"/>
              </a:rPr>
              <a:t>os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csökkentése</a:t>
            </a:r>
            <a:endParaRPr lang="en-US" sz="1600" dirty="0">
              <a:latin typeface="Bahnschrift" panose="020B0502040204020203" pitchFamily="34" charset="0"/>
            </a:endParaRPr>
          </a:p>
          <a:p>
            <a:pPr lvl="1"/>
            <a:r>
              <a:rPr lang="en-US" sz="1600" dirty="0">
                <a:latin typeface="Bahnschrift" panose="020B0502040204020203" pitchFamily="34" charset="0"/>
              </a:rPr>
              <a:t>A </a:t>
            </a:r>
            <a:r>
              <a:rPr lang="en-US" sz="1600" dirty="0" err="1">
                <a:latin typeface="Bahnschrift" panose="020B0502040204020203" pitchFamily="34" charset="0"/>
              </a:rPr>
              <a:t>biogazdálkodás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növelése</a:t>
            </a:r>
            <a:endParaRPr lang="en-US" sz="1600" dirty="0">
              <a:latin typeface="Bahnschrift" panose="020B0502040204020203" pitchFamily="34" charset="0"/>
            </a:endParaRPr>
          </a:p>
          <a:p>
            <a:pPr lvl="1"/>
            <a:r>
              <a:rPr lang="en-US" sz="1600" dirty="0">
                <a:latin typeface="Bahnschrift" panose="020B0502040204020203" pitchFamily="34" charset="0"/>
              </a:rPr>
              <a:t>A </a:t>
            </a:r>
            <a:r>
              <a:rPr lang="en-US" sz="1600" dirty="0" err="1">
                <a:latin typeface="Bahnschrift" panose="020B0502040204020203" pitchFamily="34" charset="0"/>
              </a:rPr>
              <a:t>biológiai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sokféleség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növelése</a:t>
            </a:r>
            <a:r>
              <a:rPr lang="en-US" sz="1600" dirty="0">
                <a:latin typeface="Bahnschrift" panose="020B0502040204020203" pitchFamily="34" charset="0"/>
              </a:rPr>
              <a:t> a </a:t>
            </a:r>
            <a:r>
              <a:rPr lang="en-US" sz="1600" dirty="0" err="1">
                <a:latin typeface="Bahnschrift" panose="020B0502040204020203" pitchFamily="34" charset="0"/>
              </a:rPr>
              <a:t>mezőgazdaságban</a:t>
            </a:r>
            <a:endParaRPr lang="en-US"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6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A766-6801-8CDB-97C7-0D1F6560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Alulról érkező kezdeményezések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33221-414A-612A-1E39-95ED9CE6F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960"/>
          </a:xfrm>
        </p:spPr>
        <p:txBody>
          <a:bodyPr>
            <a:no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A Nemzetközi Vízimadár-számlálás (IWC) egy globális, önkénteseken alapuló monitoring program, amely több mint 143 országban aktív, és 1967 óta működik a vizes élőhelyeken élő vízimadarak számának nyomon követése érdekében. </a:t>
            </a:r>
          </a:p>
          <a:p>
            <a:r>
              <a:rPr lang="hu-HU" sz="2000" dirty="0">
                <a:latin typeface="Bahnschrift" panose="020B0502040204020203" pitchFamily="34" charset="0"/>
              </a:rPr>
              <a:t>Az IWC adatai elengedhetetlenek számos nemzetközi szerződés és megállapodás végrehajtásához:</a:t>
            </a:r>
          </a:p>
          <a:p>
            <a:pPr lvl="1"/>
            <a:r>
              <a:rPr lang="hu-HU" sz="2000" dirty="0" err="1">
                <a:latin typeface="Bahnschrift" panose="020B0502040204020203" pitchFamily="34" charset="0"/>
              </a:rPr>
              <a:t>Ramsari</a:t>
            </a:r>
            <a:r>
              <a:rPr lang="hu-HU" sz="2000" dirty="0">
                <a:latin typeface="Bahnschrift" panose="020B0502040204020203" pitchFamily="34" charset="0"/>
              </a:rPr>
              <a:t> Egyezmény: Az IWC közvetlenül támogatja a „nemzetközi jelentőségű vizes élőhelyek” azonosítását és monitorozását, különösen az 1%-os kritériumon keresztül (ahol egy terület a vízimadár-populáció 1%-át vagy annál többet támogat).</a:t>
            </a:r>
          </a:p>
          <a:p>
            <a:pPr lvl="1"/>
            <a:r>
              <a:rPr lang="hu-HU" sz="2000" dirty="0">
                <a:latin typeface="Bahnschrift" panose="020B0502040204020203" pitchFamily="34" charset="0"/>
              </a:rPr>
              <a:t>Vándorfajokról Szóló Egyezmény (CMS): monitoring adatokat szolgáltat a vándorló vízimadarak populációjának trendjeiről a vonulási útvonalak védelmére</a:t>
            </a:r>
          </a:p>
          <a:p>
            <a:pPr lvl="1"/>
            <a:r>
              <a:rPr lang="hu-HU" sz="2000" dirty="0">
                <a:latin typeface="Bahnschrift" panose="020B0502040204020203" pitchFamily="34" charset="0"/>
              </a:rPr>
              <a:t>Afrikai-eurázsiai vándorvízimadár-megállapodás (AEWA): biztosítja a szükséges populációbecsléseket a természetvédelmi jelentésekhez.</a:t>
            </a:r>
          </a:p>
          <a:p>
            <a:pPr lvl="1"/>
            <a:r>
              <a:rPr lang="hu-HU" sz="2000" dirty="0">
                <a:latin typeface="Bahnschrift" panose="020B0502040204020203" pitchFamily="34" charset="0"/>
              </a:rPr>
              <a:t>EU Madárvédelmi Irányelv: trendek nyomon követése, a különleges madárvédelmi területek (SPA-k) azonosítását.</a:t>
            </a:r>
          </a:p>
        </p:txBody>
      </p:sp>
    </p:spTree>
    <p:extLst>
      <p:ext uri="{BB962C8B-B14F-4D97-AF65-F5344CB8AC3E}">
        <p14:creationId xmlns:p14="http://schemas.microsoft.com/office/powerpoint/2010/main" val="232149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aterbirds in the Mediterranean region">
            <a:extLst>
              <a:ext uri="{FF2B5EF4-FFF2-40B4-BE49-F238E27FC236}">
                <a16:creationId xmlns:a16="http://schemas.microsoft.com/office/drawing/2014/main" id="{F0C91999-3E4A-8154-2B0F-5CC4C413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11" y="32193"/>
            <a:ext cx="9667336" cy="683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2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122EBC62-65D2-B6FB-4AF0-CB82A6F77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121920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4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69D38F-4ADA-2628-3399-361DF92B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45" y="316302"/>
            <a:ext cx="5677955" cy="6225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1FCD4B-A150-9FDB-3E84-F7A13E968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649" y="2758838"/>
            <a:ext cx="4105090" cy="396688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6B1CAAD-7EA7-E52E-C066-4FD0DC91A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49" y="83205"/>
            <a:ext cx="410509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8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3CAAEC-8950-1BD5-7B82-49BE12832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726730"/>
              </p:ext>
            </p:extLst>
          </p:nvPr>
        </p:nvGraphicFramePr>
        <p:xfrm>
          <a:off x="372373" y="277906"/>
          <a:ext cx="11572336" cy="630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Earth globe: Africa and Europe with solid fill">
            <a:extLst>
              <a:ext uri="{FF2B5EF4-FFF2-40B4-BE49-F238E27FC236}">
                <a16:creationId xmlns:a16="http://schemas.microsoft.com/office/drawing/2014/main" id="{8B5DD34D-A6BA-7B22-CDB7-E5B9DF590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309" y="1085946"/>
            <a:ext cx="914400" cy="914400"/>
          </a:xfrm>
          <a:prstGeom prst="rect">
            <a:avLst/>
          </a:prstGeom>
        </p:spPr>
      </p:pic>
      <p:pic>
        <p:nvPicPr>
          <p:cNvPr id="8" name="Graphic 7" descr="Europe with solid fill">
            <a:extLst>
              <a:ext uri="{FF2B5EF4-FFF2-40B4-BE49-F238E27FC236}">
                <a16:creationId xmlns:a16="http://schemas.microsoft.com/office/drawing/2014/main" id="{FA4F84C1-2839-21EB-209F-C4F49F570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0109" y="3058064"/>
            <a:ext cx="914400" cy="914400"/>
          </a:xfrm>
          <a:prstGeom prst="rect">
            <a:avLst/>
          </a:prstGeom>
        </p:spPr>
      </p:pic>
      <p:pic>
        <p:nvPicPr>
          <p:cNvPr id="1026" name="Picture 2" descr="Hungary Icons - Free SVG &amp; PNG Hungary Images - Noun Project">
            <a:extLst>
              <a:ext uri="{FF2B5EF4-FFF2-40B4-BE49-F238E27FC236}">
                <a16:creationId xmlns:a16="http://schemas.microsoft.com/office/drawing/2014/main" id="{056B3DAE-C19F-827C-7A6C-70A4652D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6" y="5030182"/>
            <a:ext cx="914401" cy="914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058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CD1E93-D080-F7A4-7914-46BFB99B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6" y="0"/>
            <a:ext cx="663515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B4593-D5C4-88A6-6285-85ECAD6FA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449" y="0"/>
            <a:ext cx="5113781" cy="4664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EF406-DE71-1A05-1524-9DAFE2737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511" y="3975860"/>
            <a:ext cx="3959863" cy="28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96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327BE6-523C-F774-6BA9-E1D4603D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820"/>
            <a:ext cx="12192000" cy="56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62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17D13D-6362-2F3D-87CD-B71857D12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44" y="0"/>
            <a:ext cx="11127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52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86B6-A5C0-E6E0-C39A-C19E8AD9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ahnschrift" panose="020B0502040204020203" pitchFamily="34" charset="0"/>
              </a:rPr>
              <a:t>EU Természethelyreállítási Törvény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4CB10-9534-65EE-0331-3E226299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070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Bahnschrift" panose="020B0502040204020203" pitchFamily="34" charset="0"/>
              </a:rPr>
              <a:t>Jogilag kötelező érvényű célok: szárazföldi és tengeri területek 20%-</a:t>
            </a:r>
            <a:r>
              <a:rPr lang="hu-HU" sz="2000" dirty="0" err="1">
                <a:latin typeface="Bahnschrift" panose="020B0502040204020203" pitchFamily="34" charset="0"/>
              </a:rPr>
              <a:t>ának</a:t>
            </a:r>
            <a:r>
              <a:rPr lang="hu-HU" sz="2000" dirty="0">
                <a:latin typeface="Bahnschrift" panose="020B0502040204020203" pitchFamily="34" charset="0"/>
              </a:rPr>
              <a:t> helyreállítására 2030-ig, és 2050-re az összes leromlott ökoszisztémára vonatkozóan.</a:t>
            </a:r>
          </a:p>
          <a:p>
            <a:r>
              <a:rPr lang="hu-HU" sz="2000" dirty="0">
                <a:latin typeface="Bahnschrift" panose="020B0502040204020203" pitchFamily="34" charset="0"/>
              </a:rPr>
              <a:t>Ökoszisztéma-célok: a rossz állapotú élőhelyek (erdők, gyepek, vizes élőhelyek, folyók, tavak, korallágyak) 30%-át, 2040-ig 60%-át, 2050-ig pedig 90%-át kell helyreállítaniuk.</a:t>
            </a:r>
          </a:p>
          <a:p>
            <a:r>
              <a:rPr lang="hu-HU" sz="2000" dirty="0">
                <a:latin typeface="Bahnschrift" panose="020B0502040204020203" pitchFamily="34" charset="0"/>
              </a:rPr>
              <a:t>Tengeri és édesvízi: A tengeri élőhelyek (tengeri fű/üledékágyak) helyreállítása. Legalább 25 000 km folyót szabad folyású folyóvá kell alakítani.</a:t>
            </a:r>
          </a:p>
          <a:p>
            <a:r>
              <a:rPr lang="hu-HU" sz="2000" dirty="0">
                <a:latin typeface="Bahnschrift" panose="020B0502040204020203" pitchFamily="34" charset="0"/>
              </a:rPr>
              <a:t>Mezőgazdaság és város: A mezőgazdasági területeken élő madarak és a füves területeken élő lepkék számának növekedése. Nincs nettó városi zöldterület-veszteség, és további 3 milliárd fa került ültetésre.</a:t>
            </a:r>
          </a:p>
          <a:p>
            <a:r>
              <a:rPr lang="hu-HU" sz="2000" dirty="0">
                <a:latin typeface="Bahnschrift" panose="020B0502040204020203" pitchFamily="34" charset="0"/>
              </a:rPr>
              <a:t>Klímaváltozás és biodiverzitás: éghajlatváltozás mérséklése CO</a:t>
            </a:r>
            <a:r>
              <a:rPr lang="hu-HU" sz="2000" baseline="-25000" dirty="0">
                <a:latin typeface="Bahnschrift" panose="020B0502040204020203" pitchFamily="34" charset="0"/>
              </a:rPr>
              <a:t>2</a:t>
            </a:r>
            <a:r>
              <a:rPr lang="hu-HU" sz="2000" dirty="0">
                <a:latin typeface="Bahnschrift" panose="020B0502040204020203" pitchFamily="34" charset="0"/>
              </a:rPr>
              <a:t>-tárolás révén, különösen a lecsapolt tőzeglápok helyreállításával.</a:t>
            </a:r>
          </a:p>
          <a:p>
            <a:r>
              <a:rPr lang="hu-HU" sz="2000" dirty="0">
                <a:latin typeface="Bahnschrift" panose="020B0502040204020203" pitchFamily="34" charset="0"/>
              </a:rPr>
              <a:t>Végrehajtás: Az uniós országoknak 2026 szeptemberéig be kell nyújtaniuk a Bizottságnak nemzeti helyreállítási terveket, amelyekben felvázolják, hogyan fogják elérni ezeket a célokat.</a:t>
            </a:r>
          </a:p>
        </p:txBody>
      </p:sp>
    </p:spTree>
    <p:extLst>
      <p:ext uri="{BB962C8B-B14F-4D97-AF65-F5344CB8AC3E}">
        <p14:creationId xmlns:p14="http://schemas.microsoft.com/office/powerpoint/2010/main" val="355202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CE3A-6A46-CB5F-C39C-048A2F3A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o-RO" sz="5000">
                <a:latin typeface="Bahnschrift" panose="020B0502040204020203" pitchFamily="34" charset="0"/>
              </a:rPr>
              <a:t>Nemzetk</a:t>
            </a:r>
            <a:r>
              <a:rPr lang="hu-HU" sz="5000">
                <a:latin typeface="Bahnschrift" panose="020B0502040204020203" pitchFamily="34" charset="0"/>
              </a:rPr>
              <a:t>özi Egyezmények</a:t>
            </a:r>
            <a:endParaRPr lang="en-US" sz="500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59E2-3394-93FB-F0AF-F877E573B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u-HU" sz="1900">
                <a:latin typeface="Bahnschrift" panose="020B0502040204020203" pitchFamily="34" charset="0"/>
              </a:rPr>
              <a:t>Miért van szükség nemzetközi együttműködésre?</a:t>
            </a:r>
          </a:p>
          <a:p>
            <a:pPr lvl="1"/>
            <a:r>
              <a:rPr lang="hu-HU" sz="1900">
                <a:latin typeface="Bahnschrift" panose="020B0502040204020203" pitchFamily="34" charset="0"/>
              </a:rPr>
              <a:t>A fajok elterjedése országhatároktól független</a:t>
            </a:r>
          </a:p>
          <a:p>
            <a:pPr lvl="1"/>
            <a:r>
              <a:rPr lang="hu-HU" sz="1900">
                <a:latin typeface="Bahnschrift" panose="020B0502040204020203" pitchFamily="34" charset="0"/>
              </a:rPr>
              <a:t>Vándorló fajok</a:t>
            </a:r>
          </a:p>
          <a:p>
            <a:pPr lvl="1"/>
            <a:r>
              <a:rPr lang="hu-HU" sz="1900">
                <a:latin typeface="Bahnschrift" panose="020B0502040204020203" pitchFamily="34" charset="0"/>
              </a:rPr>
              <a:t>Egységes alapelvek, helyi sajátosságok figyelembe vétele</a:t>
            </a:r>
          </a:p>
          <a:p>
            <a:pPr lvl="1"/>
            <a:r>
              <a:rPr lang="hu-HU" sz="1900">
                <a:latin typeface="Bahnschrift" panose="020B0502040204020203" pitchFamily="34" charset="0"/>
              </a:rPr>
              <a:t>Vadkereskedelem korlátozása (megszűnik a felvevő piac).</a:t>
            </a:r>
            <a:endParaRPr lang="en-US" sz="190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03303-2E30-4E1E-6188-0AEADC105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011" r="1201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084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B718-54DC-FA6D-D863-B3822067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Bahnschrift" panose="020B0502040204020203" pitchFamily="34" charset="0"/>
              </a:rPr>
              <a:t>A legfontosabb nemzetközi egyezmények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C2C4-ABEE-D481-55F5-9B740BD31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823"/>
            <a:ext cx="10515600" cy="5135526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Bahnschrift" panose="020B0502040204020203" pitchFamily="34" charset="0"/>
              </a:rPr>
              <a:t>Egyezmény a nemzetközi jelentőségű vadvizekről (</a:t>
            </a:r>
            <a:r>
              <a:rPr lang="hu-HU" sz="2400" dirty="0" err="1">
                <a:latin typeface="Bahnschrift" panose="020B0502040204020203" pitchFamily="34" charset="0"/>
              </a:rPr>
              <a:t>Ramsari</a:t>
            </a:r>
            <a:r>
              <a:rPr lang="hu-HU" sz="2400" dirty="0">
                <a:latin typeface="Bahnschrift" panose="020B0502040204020203" pitchFamily="34" charset="0"/>
              </a:rPr>
              <a:t> Konvenció - 1971; 1975-től hatályos)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endParaRPr lang="ro-RO" sz="2400" dirty="0">
              <a:latin typeface="Bahnschrift" panose="020B0502040204020203" pitchFamily="34" charset="0"/>
            </a:endParaRPr>
          </a:p>
          <a:p>
            <a:r>
              <a:rPr lang="hu-HU" sz="2400" dirty="0">
                <a:latin typeface="Bahnschrift" panose="020B0502040204020203" pitchFamily="34" charset="0"/>
              </a:rPr>
              <a:t>Egyezmény a vándorló vadon élő állatfajok védelméről (CMS vagy Bonni Konvenció - 1979; 1983-tól hatályos)</a:t>
            </a:r>
            <a:endParaRPr lang="en-US" sz="2400" dirty="0">
              <a:latin typeface="Bahnschrift" panose="020B0502040204020203" pitchFamily="34" charset="0"/>
            </a:endParaRPr>
          </a:p>
          <a:p>
            <a:r>
              <a:rPr lang="hu-HU" sz="2400" dirty="0">
                <a:latin typeface="Bahnschrift" panose="020B0502040204020203" pitchFamily="34" charset="0"/>
              </a:rPr>
              <a:t>Egyezmény a veszélyeztetett vadon élő állat- és növényfajok nemzetközi kereskedelméről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hu-HU" sz="2400" dirty="0">
                <a:latin typeface="Bahnschrift" panose="020B0502040204020203" pitchFamily="34" charset="0"/>
              </a:rPr>
              <a:t>(CITES vagy Washingtoni Konvenció - 1973; 1975-től hatályos)</a:t>
            </a:r>
            <a:endParaRPr lang="en-US" sz="2400" dirty="0">
              <a:latin typeface="Bahnschrift" panose="020B0502040204020203" pitchFamily="34" charset="0"/>
            </a:endParaRPr>
          </a:p>
          <a:p>
            <a:r>
              <a:rPr lang="hu-HU" sz="2400" dirty="0">
                <a:latin typeface="Bahnschrift" panose="020B0502040204020203" pitchFamily="34" charset="0"/>
              </a:rPr>
              <a:t>Biodiverzitás egyezmény (CBD </a:t>
            </a:r>
            <a:r>
              <a:rPr lang="en-US" sz="2400" dirty="0">
                <a:latin typeface="Bahnschrift" panose="020B0502040204020203" pitchFamily="34" charset="0"/>
              </a:rPr>
              <a:t>vagy </a:t>
            </a:r>
            <a:r>
              <a:rPr lang="hu-HU" sz="2400" dirty="0">
                <a:latin typeface="Bahnschrift" panose="020B0502040204020203" pitchFamily="34" charset="0"/>
              </a:rPr>
              <a:t>Riói Egyezmény - 1992) </a:t>
            </a:r>
            <a:endParaRPr lang="en-US" sz="2400" dirty="0">
              <a:latin typeface="Bahnschrift" panose="020B0502040204020203" pitchFamily="34" charset="0"/>
            </a:endParaRPr>
          </a:p>
          <a:p>
            <a:r>
              <a:rPr lang="hu-HU" sz="2400" dirty="0" err="1">
                <a:latin typeface="Bahnschrift" panose="020B0502040204020203" pitchFamily="34" charset="0"/>
              </a:rPr>
              <a:t>Egyemény</a:t>
            </a:r>
            <a:r>
              <a:rPr lang="hu-HU" sz="2400" dirty="0">
                <a:latin typeface="Bahnschrift" panose="020B0502040204020203" pitchFamily="34" charset="0"/>
              </a:rPr>
              <a:t> az európai vadon élő növények, állatok és természetes élőhelyeik védelméről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hu-HU" sz="2400" dirty="0">
                <a:latin typeface="Bahnschrift" panose="020B0502040204020203" pitchFamily="34" charset="0"/>
              </a:rPr>
              <a:t>(Berni Konvenció - 1979; 1982-tól hatályos)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Éghajlatvédelmi Egyezmény (Párizsi Megállapodás – 2015</a:t>
            </a:r>
            <a:r>
              <a:rPr lang="ro-RO" sz="2400" dirty="0">
                <a:latin typeface="Bahnschrift" panose="020B0502040204020203" pitchFamily="34" charset="0"/>
              </a:rPr>
              <a:t>;</a:t>
            </a:r>
            <a:r>
              <a:rPr lang="hu-HU" sz="2400" dirty="0">
                <a:latin typeface="Bahnschrift" panose="020B0502040204020203" pitchFamily="34" charset="0"/>
              </a:rPr>
              <a:t> 2016-tól hatályos)</a:t>
            </a:r>
            <a:endParaRPr lang="en-US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9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B8B4-DE47-D755-4C82-8AACFC51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" panose="020B0502040204020203" pitchFamily="34" charset="0"/>
              </a:rPr>
              <a:t>Ramsari</a:t>
            </a:r>
            <a:r>
              <a:rPr lang="hu-HU" dirty="0">
                <a:latin typeface="Bahnschrift" panose="020B0502040204020203" pitchFamily="34" charset="0"/>
              </a:rPr>
              <a:t> Egyezmény (1971)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DA9A5-AB07-4BE7-E754-247ED2E3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Bahnschrift" panose="020B0502040204020203" pitchFamily="34" charset="0"/>
              </a:rPr>
              <a:t>Egyezmény a nemzetközi jelentőségű vadvizekről, különös tekintettel a vízimadarak élőhelyeire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1971-ben az iráni </a:t>
            </a:r>
            <a:r>
              <a:rPr lang="hu-HU" sz="2400" dirty="0" err="1">
                <a:latin typeface="Bahnschrift" panose="020B0502040204020203" pitchFamily="34" charset="0"/>
              </a:rPr>
              <a:t>Ramsarban</a:t>
            </a:r>
            <a:r>
              <a:rPr lang="hu-HU" sz="2400" dirty="0">
                <a:latin typeface="Bahnschrift" panose="020B0502040204020203" pitchFamily="34" charset="0"/>
              </a:rPr>
              <a:t> fogadták el, 1975-ben lépett hatályba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Tagországok száma: 164</a:t>
            </a:r>
          </a:p>
          <a:p>
            <a:r>
              <a:rPr lang="hu-HU" sz="2400" dirty="0" err="1">
                <a:latin typeface="Bahnschrift" panose="020B0502040204020203" pitchFamily="34" charset="0"/>
              </a:rPr>
              <a:t>Ramsari</a:t>
            </a:r>
            <a:r>
              <a:rPr lang="hu-HU" sz="2400" dirty="0">
                <a:latin typeface="Bahnschrift" panose="020B0502040204020203" pitchFamily="34" charset="0"/>
              </a:rPr>
              <a:t> területek száma: 2 098 (205 042 613 ha)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Vizes Élőhelyek Nemzetközi Napja: február 2.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Magyarország 1979-ben csatlakozott, 29 nemzetközi jelentőségű vizes </a:t>
            </a:r>
            <a:r>
              <a:rPr lang="hu-HU" sz="2400" dirty="0" err="1">
                <a:latin typeface="Bahnschrift" panose="020B0502040204020203" pitchFamily="34" charset="0"/>
              </a:rPr>
              <a:t>élőhelyet</a:t>
            </a:r>
            <a:r>
              <a:rPr lang="hu-HU" sz="2400" dirty="0">
                <a:latin typeface="Bahnschrift" panose="020B0502040204020203" pitchFamily="34" charset="0"/>
              </a:rPr>
              <a:t> jelölt ki (pl. Balaton, Fertő-tó, Öreg-tó)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Az egyetlen olyan nemzetközi megállapodás, amely egy meghatározott ökoszisztéma védelmével foglalkozik.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479801-BEA3-A1D9-69AF-5B26648B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506" y="247766"/>
            <a:ext cx="1399943" cy="151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6AD4-483C-C7B9-F526-05B379C8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Bahnschrift" panose="020B0502040204020203" pitchFamily="34" charset="0"/>
              </a:rPr>
              <a:t>Ramsari</a:t>
            </a:r>
            <a:r>
              <a:rPr lang="hu-HU" dirty="0">
                <a:latin typeface="Bahnschrift" panose="020B0502040204020203" pitchFamily="34" charset="0"/>
              </a:rPr>
              <a:t> Egyezmény (1971)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17EB5-3C08-CA34-7ACA-458FBEFB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Bahnschrift" panose="020B0502040204020203" pitchFamily="34" charset="0"/>
              </a:rPr>
              <a:t>Célja "a vizes élőhelyek megőrzése és bölcs hasznosítása a nemzeti kezdeményezések és a nemzetközi együttműködés révén, annak érdekében, hogy a világ minden részében sikerüljön a fenntartható fejlődést biztosítani".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mocsarak, lápok, tőzeglápok és vizek </a:t>
            </a:r>
            <a:r>
              <a:rPr lang="hu-HU" sz="2400" dirty="0">
                <a:latin typeface="Bahnschrift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hu-HU" sz="2400" dirty="0">
                <a:latin typeface="Bahnschrift" panose="020B0502040204020203" pitchFamily="34" charset="0"/>
              </a:rPr>
              <a:t>vizes élőhelyek</a:t>
            </a:r>
          </a:p>
          <a:p>
            <a:pPr lvl="1"/>
            <a:r>
              <a:rPr lang="hu-HU" sz="2000" dirty="0">
                <a:latin typeface="Bahnschrift" panose="020B0502040204020203" pitchFamily="34" charset="0"/>
              </a:rPr>
              <a:t>vizes élőhelyeknek alapvető ökológiai szerepe van a vízháztartás szabályozásában</a:t>
            </a:r>
          </a:p>
          <a:p>
            <a:pPr lvl="1"/>
            <a:r>
              <a:rPr lang="hu-HU" sz="2000" dirty="0">
                <a:latin typeface="Bahnschrift" panose="020B0502040204020203" pitchFamily="34" charset="0"/>
              </a:rPr>
              <a:t>gazdag biodiverzitást fenntartó élőhelyek, jelentős gazdasági, kulturális, tudományos és rekreációs értékűek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Legalább egy olyan vizes </a:t>
            </a:r>
            <a:r>
              <a:rPr lang="hu-HU" sz="2400" dirty="0" err="1">
                <a:latin typeface="Bahnschrift" panose="020B0502040204020203" pitchFamily="34" charset="0"/>
              </a:rPr>
              <a:t>élőhelyet</a:t>
            </a:r>
            <a:r>
              <a:rPr lang="hu-HU" sz="2400" dirty="0">
                <a:latin typeface="Bahnschrift" panose="020B0502040204020203" pitchFamily="34" charset="0"/>
              </a:rPr>
              <a:t> jelölnek ki, amely megfelel az </a:t>
            </a:r>
            <a:r>
              <a:rPr lang="hu-HU" sz="2400" dirty="0" err="1">
                <a:latin typeface="Bahnschrift" panose="020B0502040204020203" pitchFamily="34" charset="0"/>
              </a:rPr>
              <a:t>u.n</a:t>
            </a:r>
            <a:r>
              <a:rPr lang="hu-HU" sz="2400" dirty="0">
                <a:latin typeface="Bahnschrift" panose="020B0502040204020203" pitchFamily="34" charset="0"/>
              </a:rPr>
              <a:t>. </a:t>
            </a:r>
            <a:r>
              <a:rPr lang="hu-HU" sz="2400" dirty="0" err="1">
                <a:latin typeface="Bahnschrift" panose="020B0502040204020203" pitchFamily="34" charset="0"/>
              </a:rPr>
              <a:t>Ramsari</a:t>
            </a:r>
            <a:r>
              <a:rPr lang="hu-HU" sz="2400" dirty="0">
                <a:latin typeface="Bahnschrift" panose="020B0502040204020203" pitchFamily="34" charset="0"/>
              </a:rPr>
              <a:t> kritériumoknak és alkalmas a Nemzetközi Jelentőségű Vizes élőhelyek Jegyzékébe (</a:t>
            </a:r>
            <a:r>
              <a:rPr lang="hu-HU" sz="2400" dirty="0" err="1">
                <a:latin typeface="Bahnschrift" panose="020B0502040204020203" pitchFamily="34" charset="0"/>
              </a:rPr>
              <a:t>Ramsari</a:t>
            </a:r>
            <a:r>
              <a:rPr lang="hu-HU" sz="2400" dirty="0">
                <a:latin typeface="Bahnschrift" panose="020B0502040204020203" pitchFamily="34" charset="0"/>
              </a:rPr>
              <a:t> Lista) való felvételre.</a:t>
            </a:r>
          </a:p>
        </p:txBody>
      </p:sp>
    </p:spTree>
    <p:extLst>
      <p:ext uri="{BB962C8B-B14F-4D97-AF65-F5344CB8AC3E}">
        <p14:creationId xmlns:p14="http://schemas.microsoft.com/office/powerpoint/2010/main" val="47676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EA77-F370-6C13-DA63-75BB1E33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ahnschrift" panose="020B0502040204020203" pitchFamily="34" charset="0"/>
              </a:rPr>
              <a:t>Az egyezményt aláíró országok az alábbiakra vállalnak kötelezettséget: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ECB44-EE7D-6C80-EE30-EA2D26A4C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310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A </a:t>
            </a:r>
            <a:r>
              <a:rPr lang="en-US" sz="2400" dirty="0" err="1">
                <a:latin typeface="Bahnschrift" panose="020B0502040204020203" pitchFamily="34" charset="0"/>
              </a:rPr>
              <a:t>vizes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élőhelyeken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védett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rezervátumokat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alakítanak</a:t>
            </a:r>
            <a:r>
              <a:rPr lang="en-US" sz="2400" dirty="0">
                <a:latin typeface="Bahnschrift" panose="020B0502040204020203" pitchFamily="34" charset="0"/>
              </a:rPr>
              <a:t> és </a:t>
            </a:r>
            <a:r>
              <a:rPr lang="en-US" sz="2400" dirty="0" err="1">
                <a:latin typeface="Bahnschrift" panose="020B0502040204020203" pitchFamily="34" charset="0"/>
              </a:rPr>
              <a:t>elősegítik</a:t>
            </a:r>
            <a:r>
              <a:rPr lang="en-US" sz="2400" dirty="0">
                <a:latin typeface="Bahnschrift" panose="020B0502040204020203" pitchFamily="34" charset="0"/>
              </a:rPr>
              <a:t> az </a:t>
            </a:r>
            <a:r>
              <a:rPr lang="en-US" sz="2400" dirty="0" err="1">
                <a:latin typeface="Bahnschrift" panose="020B0502040204020203" pitchFamily="34" charset="0"/>
              </a:rPr>
              <a:t>ezekkel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kapcsolatos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kutatási</a:t>
            </a:r>
            <a:r>
              <a:rPr lang="en-US" sz="2400" dirty="0">
                <a:latin typeface="Bahnschrift" panose="020B0502040204020203" pitchFamily="34" charset="0"/>
              </a:rPr>
              <a:t>, </a:t>
            </a:r>
            <a:r>
              <a:rPr lang="en-US" sz="2400" dirty="0" err="1">
                <a:latin typeface="Bahnschrift" panose="020B0502040204020203" pitchFamily="34" charset="0"/>
              </a:rPr>
              <a:t>kezelési</a:t>
            </a:r>
            <a:r>
              <a:rPr lang="en-US" sz="2400" dirty="0">
                <a:latin typeface="Bahnschrift" panose="020B0502040204020203" pitchFamily="34" charset="0"/>
              </a:rPr>
              <a:t> és </a:t>
            </a:r>
            <a:r>
              <a:rPr lang="en-US" sz="2400" dirty="0" err="1">
                <a:latin typeface="Bahnschrift" panose="020B0502040204020203" pitchFamily="34" charset="0"/>
              </a:rPr>
              <a:t>őrzési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célú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képzést</a:t>
            </a:r>
            <a:r>
              <a:rPr lang="en-US" sz="2400" dirty="0">
                <a:latin typeface="Bahnschrift" panose="020B0502040204020203" pitchFamily="34" charset="0"/>
              </a:rPr>
              <a:t>. </a:t>
            </a:r>
            <a:endParaRPr lang="hu-HU" sz="2400" dirty="0">
              <a:latin typeface="Bahnschrift" panose="020B0502040204020203" pitchFamily="34" charset="0"/>
            </a:endParaRPr>
          </a:p>
          <a:p>
            <a:r>
              <a:rPr lang="en-US" sz="2400" dirty="0">
                <a:latin typeface="Bahnschrift" panose="020B0502040204020203" pitchFamily="34" charset="0"/>
              </a:rPr>
              <a:t>Az </a:t>
            </a:r>
            <a:r>
              <a:rPr lang="en-US" sz="2400" dirty="0" err="1">
                <a:latin typeface="Bahnschrift" panose="020B0502040204020203" pitchFamily="34" charset="0"/>
              </a:rPr>
              <a:t>egyezmény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más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tagállamaival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konzultálnak</a:t>
            </a:r>
            <a:r>
              <a:rPr lang="en-US" sz="2400" dirty="0">
                <a:latin typeface="Bahnschrift" panose="020B0502040204020203" pitchFamily="34" charset="0"/>
              </a:rPr>
              <a:t> az </a:t>
            </a:r>
            <a:r>
              <a:rPr lang="en-US" sz="2400" dirty="0" err="1">
                <a:latin typeface="Bahnschrift" panose="020B0502040204020203" pitchFamily="34" charset="0"/>
              </a:rPr>
              <a:t>egyezmény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alkalmazásával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kacsolatos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kérdésekről</a:t>
            </a:r>
            <a:r>
              <a:rPr lang="en-US" sz="2400" dirty="0">
                <a:latin typeface="Bahnschrift" panose="020B0502040204020203" pitchFamily="34" charset="0"/>
              </a:rPr>
              <a:t>,</a:t>
            </a:r>
            <a:r>
              <a:rPr lang="hu-HU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különösen</a:t>
            </a:r>
            <a:r>
              <a:rPr lang="en-US" sz="2400" dirty="0">
                <a:latin typeface="Bahnschrift" panose="020B0502040204020203" pitchFamily="34" charset="0"/>
              </a:rPr>
              <a:t> a </a:t>
            </a:r>
            <a:r>
              <a:rPr lang="en-US" sz="2400" dirty="0" err="1">
                <a:latin typeface="Bahnschrift" panose="020B0502040204020203" pitchFamily="34" charset="0"/>
              </a:rPr>
              <a:t>határokon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átnyúló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vizes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területek</a:t>
            </a:r>
            <a:r>
              <a:rPr lang="en-US" sz="2400" dirty="0">
                <a:latin typeface="Bahnschrift" panose="020B0502040204020203" pitchFamily="34" charset="0"/>
              </a:rPr>
              <a:t>, a </a:t>
            </a:r>
            <a:r>
              <a:rPr lang="en-US" sz="2400" dirty="0" err="1">
                <a:latin typeface="Bahnschrift" panose="020B0502040204020203" pitchFamily="34" charset="0"/>
              </a:rPr>
              <a:t>közösen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hasznosított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vízrendszerek</a:t>
            </a:r>
            <a:r>
              <a:rPr lang="en-US" sz="2400" dirty="0">
                <a:latin typeface="Bahnschrift" panose="020B0502040204020203" pitchFamily="34" charset="0"/>
              </a:rPr>
              <a:t> és a </a:t>
            </a:r>
            <a:r>
              <a:rPr lang="en-US" sz="2400" dirty="0" err="1">
                <a:latin typeface="Bahnschrift" panose="020B0502040204020203" pitchFamily="34" charset="0"/>
              </a:rPr>
              <a:t>vizes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területekre</a:t>
            </a:r>
            <a:r>
              <a:rPr lang="en-US" sz="2400" dirty="0">
                <a:latin typeface="Bahnschrift" panose="020B0502040204020203" pitchFamily="34" charset="0"/>
              </a:rPr>
              <a:t> is </a:t>
            </a:r>
            <a:r>
              <a:rPr lang="en-US" sz="2400" dirty="0" err="1">
                <a:latin typeface="Bahnschrift" panose="020B0502040204020203" pitchFamily="34" charset="0"/>
              </a:rPr>
              <a:t>ható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fejlesztések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tárgyában</a:t>
            </a:r>
            <a:r>
              <a:rPr lang="en-US" sz="2400" dirty="0">
                <a:latin typeface="Bahnschrift" panose="020B0502040204020203" pitchFamily="34" charset="0"/>
              </a:rPr>
              <a:t>.</a:t>
            </a:r>
            <a:endParaRPr lang="hu-HU" sz="2400" dirty="0">
              <a:latin typeface="Bahnschrift" panose="020B0502040204020203" pitchFamily="34" charset="0"/>
            </a:endParaRPr>
          </a:p>
          <a:p>
            <a:r>
              <a:rPr lang="en-US" sz="2400" dirty="0">
                <a:latin typeface="Bahnschrift" panose="020B0502040204020203" pitchFamily="34" charset="0"/>
              </a:rPr>
              <a:t>A </a:t>
            </a:r>
            <a:r>
              <a:rPr lang="en-US" sz="2400" dirty="0" err="1">
                <a:latin typeface="Bahnschrift" panose="020B0502040204020203" pitchFamily="34" charset="0"/>
              </a:rPr>
              <a:t>Ramsari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egyezménybe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felvett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területeken</a:t>
            </a:r>
            <a:r>
              <a:rPr lang="en-US" sz="2400" dirty="0">
                <a:latin typeface="Bahnschrift" panose="020B0502040204020203" pitchFamily="34" charset="0"/>
              </a:rPr>
              <a:t> a </a:t>
            </a:r>
            <a:r>
              <a:rPr lang="en-US" sz="2400" dirty="0" err="1">
                <a:latin typeface="Bahnschrift" panose="020B0502040204020203" pitchFamily="34" charset="0"/>
              </a:rPr>
              <a:t>vadászatot</a:t>
            </a:r>
            <a:r>
              <a:rPr lang="en-US" sz="2400" dirty="0">
                <a:latin typeface="Bahnschrift" panose="020B0502040204020203" pitchFamily="34" charset="0"/>
              </a:rPr>
              <a:t>, </a:t>
            </a:r>
            <a:r>
              <a:rPr lang="en-US" sz="2400" dirty="0" err="1">
                <a:latin typeface="Bahnschrift" panose="020B0502040204020203" pitchFamily="34" charset="0"/>
              </a:rPr>
              <a:t>halászatot</a:t>
            </a:r>
            <a:r>
              <a:rPr lang="en-US" sz="2400" dirty="0">
                <a:latin typeface="Bahnschrift" panose="020B0502040204020203" pitchFamily="34" charset="0"/>
              </a:rPr>
              <a:t>, </a:t>
            </a:r>
            <a:r>
              <a:rPr lang="en-US" sz="2400" dirty="0" err="1">
                <a:latin typeface="Bahnschrift" panose="020B0502040204020203" pitchFamily="34" charset="0"/>
              </a:rPr>
              <a:t>horgászatot</a:t>
            </a:r>
            <a:r>
              <a:rPr lang="en-US" sz="2400" dirty="0">
                <a:latin typeface="Bahnschrift" panose="020B0502040204020203" pitchFamily="34" charset="0"/>
              </a:rPr>
              <a:t> és </a:t>
            </a:r>
            <a:r>
              <a:rPr lang="en-US" sz="2400" dirty="0" err="1">
                <a:latin typeface="Bahnschrift" panose="020B0502040204020203" pitchFamily="34" charset="0"/>
              </a:rPr>
              <a:t>más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hagyományos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tevékenységeket</a:t>
            </a:r>
            <a:r>
              <a:rPr lang="en-US" sz="2400" dirty="0">
                <a:latin typeface="Bahnschrift" panose="020B0502040204020203" pitchFamily="34" charset="0"/>
              </a:rPr>
              <a:t> NEM KELL </a:t>
            </a:r>
            <a:r>
              <a:rPr lang="en-US" sz="2400" dirty="0" err="1">
                <a:latin typeface="Bahnschrift" panose="020B0502040204020203" pitchFamily="34" charset="0"/>
              </a:rPr>
              <a:t>megtiltani</a:t>
            </a:r>
            <a:r>
              <a:rPr lang="en-US" sz="2400" dirty="0">
                <a:latin typeface="Bahnschrift" panose="020B0502040204020203" pitchFamily="34" charset="0"/>
              </a:rPr>
              <a:t>, mert </a:t>
            </a:r>
            <a:r>
              <a:rPr lang="en-US" sz="2400" dirty="0" err="1">
                <a:latin typeface="Bahnschrift" panose="020B0502040204020203" pitchFamily="34" charset="0"/>
              </a:rPr>
              <a:t>ez</a:t>
            </a:r>
            <a:r>
              <a:rPr lang="en-US" sz="2400" dirty="0">
                <a:latin typeface="Bahnschrift" panose="020B0502040204020203" pitchFamily="34" charset="0"/>
              </a:rPr>
              <a:t> nem </a:t>
            </a:r>
            <a:r>
              <a:rPr lang="en-US" sz="2400" dirty="0" err="1">
                <a:latin typeface="Bahnschrift" panose="020B0502040204020203" pitchFamily="34" charset="0"/>
              </a:rPr>
              <a:t>követelmény</a:t>
            </a:r>
            <a:r>
              <a:rPr lang="en-US" sz="2400" dirty="0">
                <a:latin typeface="Bahnschrift" panose="020B0502040204020203" pitchFamily="34" charset="0"/>
              </a:rPr>
              <a:t>.</a:t>
            </a:r>
            <a:endParaRPr lang="hu-HU" sz="2400" dirty="0">
              <a:latin typeface="Bahnschrift" panose="020B0502040204020203" pitchFamily="34" charset="0"/>
            </a:endParaRPr>
          </a:p>
          <a:p>
            <a:r>
              <a:rPr lang="en-US" sz="2400" dirty="0" err="1">
                <a:latin typeface="Bahnschrift" panose="020B0502040204020203" pitchFamily="34" charset="0"/>
              </a:rPr>
              <a:t>Ezekre</a:t>
            </a:r>
            <a:r>
              <a:rPr lang="en-US" sz="2400" dirty="0">
                <a:latin typeface="Bahnschrift" panose="020B0502040204020203" pitchFamily="34" charset="0"/>
              </a:rPr>
              <a:t> az </a:t>
            </a:r>
            <a:r>
              <a:rPr lang="en-US" sz="2400" dirty="0" err="1">
                <a:latin typeface="Bahnschrift" panose="020B0502040204020203" pitchFamily="34" charset="0"/>
              </a:rPr>
              <a:t>intézkedésekre</a:t>
            </a:r>
            <a:r>
              <a:rPr lang="en-US" sz="2400" dirty="0">
                <a:latin typeface="Bahnschrift" panose="020B0502040204020203" pitchFamily="34" charset="0"/>
              </a:rPr>
              <a:t> csak akkor lehet </a:t>
            </a:r>
            <a:r>
              <a:rPr lang="en-US" sz="2400" dirty="0" err="1">
                <a:latin typeface="Bahnschrift" panose="020B0502040204020203" pitchFamily="34" charset="0"/>
              </a:rPr>
              <a:t>szükség</a:t>
            </a:r>
            <a:r>
              <a:rPr lang="en-US" sz="2400" dirty="0">
                <a:latin typeface="Bahnschrift" panose="020B0502040204020203" pitchFamily="34" charset="0"/>
              </a:rPr>
              <a:t>, ha a </a:t>
            </a:r>
            <a:r>
              <a:rPr lang="en-US" sz="2400" dirty="0" err="1">
                <a:latin typeface="Bahnschrift" panose="020B0502040204020203" pitchFamily="34" charset="0"/>
              </a:rPr>
              <a:t>vizes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területre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jellemző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ökoszisztéma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másként</a:t>
            </a:r>
            <a:r>
              <a:rPr lang="en-US" sz="2400" dirty="0">
                <a:latin typeface="Bahnschrift" panose="020B0502040204020203" pitchFamily="34" charset="0"/>
              </a:rPr>
              <a:t> nem </a:t>
            </a:r>
            <a:r>
              <a:rPr lang="en-US" sz="2400" dirty="0" err="1">
                <a:latin typeface="Bahnschrift" panose="020B0502040204020203" pitchFamily="34" charset="0"/>
              </a:rPr>
              <a:t>őrizhető</a:t>
            </a:r>
            <a:r>
              <a:rPr lang="en-US" sz="2400" dirty="0">
                <a:latin typeface="Bahnschrift" panose="020B0502040204020203" pitchFamily="34" charset="0"/>
              </a:rPr>
              <a:t> meg.</a:t>
            </a:r>
          </a:p>
        </p:txBody>
      </p:sp>
    </p:spTree>
    <p:extLst>
      <p:ext uri="{BB962C8B-B14F-4D97-AF65-F5344CB8AC3E}">
        <p14:creationId xmlns:p14="http://schemas.microsoft.com/office/powerpoint/2010/main" val="126120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TP Agrár - Életet adó vizek: a jövő kulcsa a vizes élőhelyekben rejlik">
            <a:extLst>
              <a:ext uri="{FF2B5EF4-FFF2-40B4-BE49-F238E27FC236}">
                <a16:creationId xmlns:a16="http://schemas.microsoft.com/office/drawing/2014/main" id="{4A3CA59A-7C4F-1CBA-05BF-CD794BA7A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28" y="253041"/>
            <a:ext cx="10467544" cy="645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5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7F918C-36C4-AA88-71EA-E972AAB8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Bahnschrift" panose="020B0502040204020203" pitchFamily="34" charset="0"/>
              </a:rPr>
              <a:t>P</a:t>
            </a:r>
            <a:r>
              <a:rPr lang="en-US" dirty="0" err="1">
                <a:latin typeface="Bahnschrift" panose="020B0502040204020203" pitchFamily="34" charset="0"/>
              </a:rPr>
              <a:t>árizsi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Egyezm</a:t>
            </a:r>
            <a:r>
              <a:rPr lang="hu-HU" dirty="0" err="1">
                <a:latin typeface="Bahnschrift" panose="020B0502040204020203" pitchFamily="34" charset="0"/>
              </a:rPr>
              <a:t>ény</a:t>
            </a:r>
            <a:r>
              <a:rPr lang="hu-HU" dirty="0">
                <a:latin typeface="Bahnschrift" panose="020B0502040204020203" pitchFamily="34" charset="0"/>
              </a:rPr>
              <a:t> (2015)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58C97-9A47-BB06-2F3B-D5AFFE692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1690688"/>
            <a:ext cx="6978553" cy="5059736"/>
          </a:xfrm>
        </p:spPr>
        <p:txBody>
          <a:bodyPr>
            <a:normAutofit fontScale="85000" lnSpcReduction="10000"/>
          </a:bodyPr>
          <a:lstStyle/>
          <a:p>
            <a:r>
              <a:rPr lang="hu-HU" dirty="0">
                <a:latin typeface="Bahnschrift" panose="020B0502040204020203" pitchFamily="34" charset="0"/>
              </a:rPr>
              <a:t>Rio de Janeiro (1992): ENSZ éghajlat-változási keretegyezménye (United </a:t>
            </a:r>
            <a:r>
              <a:rPr lang="hu-HU" dirty="0" err="1">
                <a:latin typeface="Bahnschrift" panose="020B0502040204020203" pitchFamily="34" charset="0"/>
              </a:rPr>
              <a:t>Nations</a:t>
            </a:r>
            <a:r>
              <a:rPr lang="hu-HU" dirty="0">
                <a:latin typeface="Bahnschrift" panose="020B0502040204020203" pitchFamily="34" charset="0"/>
              </a:rPr>
              <a:t> Framework </a:t>
            </a:r>
            <a:r>
              <a:rPr lang="hu-HU" dirty="0" err="1">
                <a:latin typeface="Bahnschrift" panose="020B0502040204020203" pitchFamily="34" charset="0"/>
              </a:rPr>
              <a:t>Convention</a:t>
            </a:r>
            <a:r>
              <a:rPr lang="hu-HU" dirty="0">
                <a:latin typeface="Bahnschrift" panose="020B0502040204020203" pitchFamily="34" charset="0"/>
              </a:rPr>
              <a:t> on </a:t>
            </a:r>
            <a:r>
              <a:rPr lang="hu-HU" dirty="0" err="1">
                <a:latin typeface="Bahnschrift" panose="020B0502040204020203" pitchFamily="34" charset="0"/>
              </a:rPr>
              <a:t>Climate</a:t>
            </a:r>
            <a:r>
              <a:rPr lang="hu-HU" dirty="0">
                <a:latin typeface="Bahnschrift" panose="020B0502040204020203" pitchFamily="34" charset="0"/>
              </a:rPr>
              <a:t> </a:t>
            </a:r>
            <a:r>
              <a:rPr lang="hu-HU" dirty="0" err="1">
                <a:latin typeface="Bahnschrift" panose="020B0502040204020203" pitchFamily="34" charset="0"/>
              </a:rPr>
              <a:t>Change</a:t>
            </a:r>
            <a:r>
              <a:rPr lang="hu-HU" dirty="0">
                <a:latin typeface="Bahnschrift" panose="020B0502040204020203" pitchFamily="34" charset="0"/>
              </a:rPr>
              <a:t>, UNFCCC)</a:t>
            </a:r>
          </a:p>
          <a:p>
            <a:r>
              <a:rPr lang="hu-HU" dirty="0">
                <a:latin typeface="Bahnschrift" panose="020B0502040204020203" pitchFamily="34" charset="0"/>
              </a:rPr>
              <a:t>A célok az Egyezmény 2. cikkelyében vannak:</a:t>
            </a:r>
          </a:p>
          <a:p>
            <a:pPr lvl="1"/>
            <a:r>
              <a:rPr lang="hu-HU" dirty="0">
                <a:latin typeface="Bahnschrift" panose="020B0502040204020203" pitchFamily="34" charset="0"/>
              </a:rPr>
              <a:t>(a) A </a:t>
            </a:r>
            <a:r>
              <a:rPr lang="hu-HU" b="1" dirty="0">
                <a:latin typeface="Bahnschrift" panose="020B0502040204020203" pitchFamily="34" charset="0"/>
              </a:rPr>
              <a:t>globális átlaghőmérséklet emelkedésének jóval 2 °C alatt tartása </a:t>
            </a:r>
            <a:r>
              <a:rPr lang="hu-HU" dirty="0">
                <a:latin typeface="Bahnschrift" panose="020B0502040204020203" pitchFamily="34" charset="0"/>
              </a:rPr>
              <a:t>az iparosodás előtti szinthez képest, majd az erőfeszítések folytatásaként a hőmérséklet emelkedésének 1,5 °C alatt tartása;</a:t>
            </a:r>
          </a:p>
          <a:p>
            <a:pPr lvl="1"/>
            <a:r>
              <a:rPr lang="hu-HU" dirty="0">
                <a:latin typeface="Bahnschrift" panose="020B0502040204020203" pitchFamily="34" charset="0"/>
              </a:rPr>
              <a:t>(b) Az éghajlatváltozás kedvezőtlen hatásaihoz történő alkalmazkodás képességének növelése, </a:t>
            </a:r>
            <a:r>
              <a:rPr lang="hu-HU" b="1" dirty="0">
                <a:latin typeface="Bahnschrift" panose="020B0502040204020203" pitchFamily="34" charset="0"/>
              </a:rPr>
              <a:t>az éghajlatváltozással szembeni ellenálló képesség, és az alacsony üvegházhatású gázkibocsátással járó fejlődés elősegítése</a:t>
            </a:r>
            <a:r>
              <a:rPr lang="hu-HU" dirty="0">
                <a:latin typeface="Bahnschrift" panose="020B0502040204020203" pitchFamily="34" charset="0"/>
              </a:rPr>
              <a:t>;</a:t>
            </a:r>
          </a:p>
          <a:p>
            <a:pPr lvl="1"/>
            <a:r>
              <a:rPr lang="hu-HU" dirty="0">
                <a:latin typeface="Bahnschrift" panose="020B0502040204020203" pitchFamily="34" charset="0"/>
              </a:rPr>
              <a:t>(c) A </a:t>
            </a:r>
            <a:r>
              <a:rPr lang="hu-HU" b="1" dirty="0">
                <a:latin typeface="Bahnschrift" panose="020B0502040204020203" pitchFamily="34" charset="0"/>
              </a:rPr>
              <a:t>pénzáramlások következetessé tétele</a:t>
            </a:r>
            <a:r>
              <a:rPr lang="hu-HU" dirty="0">
                <a:latin typeface="Bahnschrift" panose="020B0502040204020203" pitchFamily="34" charset="0"/>
              </a:rPr>
              <a:t>, hogy az alacsony üvegházhatású gázkibocsátással járó és az éghajlattal szemben rugalmas fejlődési lehetőségek felé haladjanak.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ED9624C7-0710-6575-46C0-32957F60F3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5188" y="1690688"/>
            <a:ext cx="4429274" cy="3275565"/>
          </a:xfrm>
          <a:prstGeom prst="rect">
            <a:avLst/>
          </a:prstGeom>
        </p:spPr>
      </p:pic>
      <p:pic>
        <p:nvPicPr>
          <p:cNvPr id="3074" name="Picture 2" descr="List of Parties that signed the Paris Agreement on 22 April">
            <a:extLst>
              <a:ext uri="{FF2B5EF4-FFF2-40B4-BE49-F238E27FC236}">
                <a16:creationId xmlns:a16="http://schemas.microsoft.com/office/drawing/2014/main" id="{C2D01BE9-C0B7-D8C5-22C7-37FAB4B5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15" y="5167312"/>
            <a:ext cx="3711620" cy="168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62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1394</Words>
  <Application>Microsoft Office PowerPoint</Application>
  <PresentationFormat>Widescreen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Bahnschrift</vt:lpstr>
      <vt:lpstr>Office Theme</vt:lpstr>
      <vt:lpstr>PowerPoint Presentation</vt:lpstr>
      <vt:lpstr>PowerPoint Presentation</vt:lpstr>
      <vt:lpstr>Nemzetközi Egyezmények</vt:lpstr>
      <vt:lpstr>A legfontosabb nemzetközi egyezmények</vt:lpstr>
      <vt:lpstr>Ramsari Egyezmény (1971)</vt:lpstr>
      <vt:lpstr>Ramsari Egyezmény (1971)</vt:lpstr>
      <vt:lpstr>Az egyezményt aláíró országok az alábbiakra vállalnak kötelezettséget:</vt:lpstr>
      <vt:lpstr>PowerPoint Presentation</vt:lpstr>
      <vt:lpstr>Párizsi Egyezmény (2015)</vt:lpstr>
      <vt:lpstr>Országonként meghatározott hozzájárulások (NDC)</vt:lpstr>
      <vt:lpstr>A Párizsi Egyezmény kilátásai:</vt:lpstr>
      <vt:lpstr>EU Zöld Megállapodás (2020)</vt:lpstr>
      <vt:lpstr>Tiszta energia</vt:lpstr>
      <vt:lpstr>Fenntartható ipar</vt:lpstr>
      <vt:lpstr>„Farm to fork” és Biodiverzitási stratégia</vt:lpstr>
      <vt:lpstr>Alulról érkező kezdeményezések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 Természethelyreállítási Törvény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Attila Marton</dc:creator>
  <cp:lastModifiedBy>Attila Marton</cp:lastModifiedBy>
  <cp:revision>1</cp:revision>
  <dcterms:created xsi:type="dcterms:W3CDTF">2026-03-11T12:04:16Z</dcterms:created>
  <dcterms:modified xsi:type="dcterms:W3CDTF">2026-03-11T13:50:39Z</dcterms:modified>
</cp:coreProperties>
</file>